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20"/>
  </p:notesMasterIdLst>
  <p:sldIdLst>
    <p:sldId id="256" r:id="rId2"/>
    <p:sldId id="263" r:id="rId3"/>
    <p:sldId id="269" r:id="rId4"/>
    <p:sldId id="260" r:id="rId5"/>
    <p:sldId id="257" r:id="rId6"/>
    <p:sldId id="258" r:id="rId7"/>
    <p:sldId id="259" r:id="rId8"/>
    <p:sldId id="261" r:id="rId9"/>
    <p:sldId id="262" r:id="rId10"/>
    <p:sldId id="268" r:id="rId11"/>
    <p:sldId id="272" r:id="rId12"/>
    <p:sldId id="273" r:id="rId13"/>
    <p:sldId id="271" r:id="rId14"/>
    <p:sldId id="264" r:id="rId15"/>
    <p:sldId id="265" r:id="rId16"/>
    <p:sldId id="266" r:id="rId17"/>
    <p:sldId id="267"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47" d="100"/>
          <a:sy n="47" d="100"/>
        </p:scale>
        <p:origin x="95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2FC7BE-4FF1-49DD-BE4A-422B1DD9265C}"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7E8EE287-6D05-42F7-B41D-B5678B734770}">
      <dgm:prSet/>
      <dgm:spPr/>
      <dgm:t>
        <a:bodyPr/>
        <a:lstStyle/>
        <a:p>
          <a:r>
            <a:rPr lang="en-US" dirty="0"/>
            <a:t>Adult-supported space to improve SEL skills and connection with child: ST or EA</a:t>
          </a:r>
        </a:p>
      </dgm:t>
    </dgm:pt>
    <dgm:pt modelId="{AE59238A-B3E2-46EA-9B0A-D596D8542690}" type="parTrans" cxnId="{84A605C5-5B57-4C00-B60E-44DE600D9A94}">
      <dgm:prSet/>
      <dgm:spPr/>
      <dgm:t>
        <a:bodyPr/>
        <a:lstStyle/>
        <a:p>
          <a:endParaRPr lang="en-US"/>
        </a:p>
      </dgm:t>
    </dgm:pt>
    <dgm:pt modelId="{B93D3014-60BC-41B8-AFBD-1007E72404A9}" type="sibTrans" cxnId="{84A605C5-5B57-4C00-B60E-44DE600D9A94}">
      <dgm:prSet/>
      <dgm:spPr/>
      <dgm:t>
        <a:bodyPr/>
        <a:lstStyle/>
        <a:p>
          <a:endParaRPr lang="en-US"/>
        </a:p>
      </dgm:t>
    </dgm:pt>
    <dgm:pt modelId="{B9B96661-1020-4785-B6BB-C6513BF9373C}">
      <dgm:prSet/>
      <dgm:spPr/>
      <dgm:t>
        <a:bodyPr/>
        <a:lstStyle/>
        <a:p>
          <a:r>
            <a:rPr lang="en-US" dirty="0"/>
            <a:t>Target population identified by school team</a:t>
          </a:r>
          <a:endParaRPr lang="en-US" dirty="0">
            <a:highlight>
              <a:srgbClr val="FFFF00"/>
            </a:highlight>
          </a:endParaRPr>
        </a:p>
      </dgm:t>
    </dgm:pt>
    <dgm:pt modelId="{E49F5EB2-5506-4B4B-8EB0-262FC9808B1E}" type="parTrans" cxnId="{17DF14D1-C477-4D7C-8432-080822DEE043}">
      <dgm:prSet/>
      <dgm:spPr/>
      <dgm:t>
        <a:bodyPr/>
        <a:lstStyle/>
        <a:p>
          <a:endParaRPr lang="en-US"/>
        </a:p>
      </dgm:t>
    </dgm:pt>
    <dgm:pt modelId="{ADC2EB47-3042-4987-9607-87479480EB95}" type="sibTrans" cxnId="{17DF14D1-C477-4D7C-8432-080822DEE043}">
      <dgm:prSet/>
      <dgm:spPr/>
      <dgm:t>
        <a:bodyPr/>
        <a:lstStyle/>
        <a:p>
          <a:endParaRPr lang="en-US"/>
        </a:p>
      </dgm:t>
    </dgm:pt>
    <dgm:pt modelId="{8CA1753C-5F53-4F9D-9626-C2238EB85F04}">
      <dgm:prSet/>
      <dgm:spPr/>
      <dgm:t>
        <a:bodyPr/>
        <a:lstStyle/>
        <a:p>
          <a:r>
            <a:rPr lang="en-US" dirty="0"/>
            <a:t>Clear expectations, routines and structure for how to use the space</a:t>
          </a:r>
        </a:p>
      </dgm:t>
    </dgm:pt>
    <dgm:pt modelId="{245DC050-942F-4A15-8C8E-F5D50EEBD0D7}" type="parTrans" cxnId="{35B713A3-4419-40D3-9057-B2B712FC015D}">
      <dgm:prSet/>
      <dgm:spPr/>
      <dgm:t>
        <a:bodyPr/>
        <a:lstStyle/>
        <a:p>
          <a:endParaRPr lang="en-US"/>
        </a:p>
      </dgm:t>
    </dgm:pt>
    <dgm:pt modelId="{00E42BAE-B7FA-4AD5-9D1C-4C20BC4E6EE4}" type="sibTrans" cxnId="{35B713A3-4419-40D3-9057-B2B712FC015D}">
      <dgm:prSet/>
      <dgm:spPr/>
      <dgm:t>
        <a:bodyPr/>
        <a:lstStyle/>
        <a:p>
          <a:endParaRPr lang="en-US"/>
        </a:p>
      </dgm:t>
    </dgm:pt>
    <dgm:pt modelId="{0FE0231E-25BE-4C26-907D-FA6CDD5F293C}" type="pres">
      <dgm:prSet presAssocID="{F22FC7BE-4FF1-49DD-BE4A-422B1DD9265C}" presName="vert0" presStyleCnt="0">
        <dgm:presLayoutVars>
          <dgm:dir/>
          <dgm:animOne val="branch"/>
          <dgm:animLvl val="lvl"/>
        </dgm:presLayoutVars>
      </dgm:prSet>
      <dgm:spPr/>
    </dgm:pt>
    <dgm:pt modelId="{C48A8976-3EAA-496C-8665-43F851E6EBD2}" type="pres">
      <dgm:prSet presAssocID="{7E8EE287-6D05-42F7-B41D-B5678B734770}" presName="thickLine" presStyleLbl="alignNode1" presStyleIdx="0" presStyleCnt="3"/>
      <dgm:spPr/>
    </dgm:pt>
    <dgm:pt modelId="{A7DD4323-0C71-444A-B581-B023C1944B8F}" type="pres">
      <dgm:prSet presAssocID="{7E8EE287-6D05-42F7-B41D-B5678B734770}" presName="horz1" presStyleCnt="0"/>
      <dgm:spPr/>
    </dgm:pt>
    <dgm:pt modelId="{18445AF6-EFC0-4B77-ACDE-ECA7E70DB9A5}" type="pres">
      <dgm:prSet presAssocID="{7E8EE287-6D05-42F7-B41D-B5678B734770}" presName="tx1" presStyleLbl="revTx" presStyleIdx="0" presStyleCnt="3"/>
      <dgm:spPr/>
    </dgm:pt>
    <dgm:pt modelId="{3C3A0B2B-E9FE-4874-A541-D4FB81956BE2}" type="pres">
      <dgm:prSet presAssocID="{7E8EE287-6D05-42F7-B41D-B5678B734770}" presName="vert1" presStyleCnt="0"/>
      <dgm:spPr/>
    </dgm:pt>
    <dgm:pt modelId="{465D6417-C6AD-4668-A031-47068005BBB2}" type="pres">
      <dgm:prSet presAssocID="{B9B96661-1020-4785-B6BB-C6513BF9373C}" presName="thickLine" presStyleLbl="alignNode1" presStyleIdx="1" presStyleCnt="3"/>
      <dgm:spPr/>
    </dgm:pt>
    <dgm:pt modelId="{35EBBF07-60C8-4B8A-80AA-64181FCC0BB6}" type="pres">
      <dgm:prSet presAssocID="{B9B96661-1020-4785-B6BB-C6513BF9373C}" presName="horz1" presStyleCnt="0"/>
      <dgm:spPr/>
    </dgm:pt>
    <dgm:pt modelId="{C25C9C97-5DBA-4512-925A-05AE1CB4545B}" type="pres">
      <dgm:prSet presAssocID="{B9B96661-1020-4785-B6BB-C6513BF9373C}" presName="tx1" presStyleLbl="revTx" presStyleIdx="1" presStyleCnt="3"/>
      <dgm:spPr/>
    </dgm:pt>
    <dgm:pt modelId="{7CBD4CBD-EA78-4D1A-9A52-1BA2D22579D9}" type="pres">
      <dgm:prSet presAssocID="{B9B96661-1020-4785-B6BB-C6513BF9373C}" presName="vert1" presStyleCnt="0"/>
      <dgm:spPr/>
    </dgm:pt>
    <dgm:pt modelId="{9E9A7F30-FAB8-4552-8565-9DEC306D0CFF}" type="pres">
      <dgm:prSet presAssocID="{8CA1753C-5F53-4F9D-9626-C2238EB85F04}" presName="thickLine" presStyleLbl="alignNode1" presStyleIdx="2" presStyleCnt="3"/>
      <dgm:spPr/>
    </dgm:pt>
    <dgm:pt modelId="{9E9D1F6E-1E27-43A4-87BE-4ACFA4C5C217}" type="pres">
      <dgm:prSet presAssocID="{8CA1753C-5F53-4F9D-9626-C2238EB85F04}" presName="horz1" presStyleCnt="0"/>
      <dgm:spPr/>
    </dgm:pt>
    <dgm:pt modelId="{DFB0AEEE-4653-4831-99B0-8C6E04BC8CAF}" type="pres">
      <dgm:prSet presAssocID="{8CA1753C-5F53-4F9D-9626-C2238EB85F04}" presName="tx1" presStyleLbl="revTx" presStyleIdx="2" presStyleCnt="3"/>
      <dgm:spPr/>
    </dgm:pt>
    <dgm:pt modelId="{B6A72C6C-123F-4182-A2A3-3FE40EF28050}" type="pres">
      <dgm:prSet presAssocID="{8CA1753C-5F53-4F9D-9626-C2238EB85F04}" presName="vert1" presStyleCnt="0"/>
      <dgm:spPr/>
    </dgm:pt>
  </dgm:ptLst>
  <dgm:cxnLst>
    <dgm:cxn modelId="{44EFB168-1431-4831-9082-6B46DB83D807}" type="presOf" srcId="{8CA1753C-5F53-4F9D-9626-C2238EB85F04}" destId="{DFB0AEEE-4653-4831-99B0-8C6E04BC8CAF}" srcOrd="0" destOrd="0" presId="urn:microsoft.com/office/officeart/2008/layout/LinedList"/>
    <dgm:cxn modelId="{FFA91287-B912-4455-88AE-25003C102F22}" type="presOf" srcId="{B9B96661-1020-4785-B6BB-C6513BF9373C}" destId="{C25C9C97-5DBA-4512-925A-05AE1CB4545B}" srcOrd="0" destOrd="0" presId="urn:microsoft.com/office/officeart/2008/layout/LinedList"/>
    <dgm:cxn modelId="{35B713A3-4419-40D3-9057-B2B712FC015D}" srcId="{F22FC7BE-4FF1-49DD-BE4A-422B1DD9265C}" destId="{8CA1753C-5F53-4F9D-9626-C2238EB85F04}" srcOrd="2" destOrd="0" parTransId="{245DC050-942F-4A15-8C8E-F5D50EEBD0D7}" sibTransId="{00E42BAE-B7FA-4AD5-9D1C-4C20BC4E6EE4}"/>
    <dgm:cxn modelId="{48F83CB8-3D9F-46F1-8664-3C50A68228DB}" type="presOf" srcId="{F22FC7BE-4FF1-49DD-BE4A-422B1DD9265C}" destId="{0FE0231E-25BE-4C26-907D-FA6CDD5F293C}" srcOrd="0" destOrd="0" presId="urn:microsoft.com/office/officeart/2008/layout/LinedList"/>
    <dgm:cxn modelId="{84A605C5-5B57-4C00-B60E-44DE600D9A94}" srcId="{F22FC7BE-4FF1-49DD-BE4A-422B1DD9265C}" destId="{7E8EE287-6D05-42F7-B41D-B5678B734770}" srcOrd="0" destOrd="0" parTransId="{AE59238A-B3E2-46EA-9B0A-D596D8542690}" sibTransId="{B93D3014-60BC-41B8-AFBD-1007E72404A9}"/>
    <dgm:cxn modelId="{17ECDCC6-D3B3-4E75-89BB-A2FAD736F490}" type="presOf" srcId="{7E8EE287-6D05-42F7-B41D-B5678B734770}" destId="{18445AF6-EFC0-4B77-ACDE-ECA7E70DB9A5}" srcOrd="0" destOrd="0" presId="urn:microsoft.com/office/officeart/2008/layout/LinedList"/>
    <dgm:cxn modelId="{17DF14D1-C477-4D7C-8432-080822DEE043}" srcId="{F22FC7BE-4FF1-49DD-BE4A-422B1DD9265C}" destId="{B9B96661-1020-4785-B6BB-C6513BF9373C}" srcOrd="1" destOrd="0" parTransId="{E49F5EB2-5506-4B4B-8EB0-262FC9808B1E}" sibTransId="{ADC2EB47-3042-4987-9607-87479480EB95}"/>
    <dgm:cxn modelId="{584B3831-6306-40DE-85BE-D58DD663CAD7}" type="presParOf" srcId="{0FE0231E-25BE-4C26-907D-FA6CDD5F293C}" destId="{C48A8976-3EAA-496C-8665-43F851E6EBD2}" srcOrd="0" destOrd="0" presId="urn:microsoft.com/office/officeart/2008/layout/LinedList"/>
    <dgm:cxn modelId="{463887EF-20D0-43D8-BEA4-5D5D0F806862}" type="presParOf" srcId="{0FE0231E-25BE-4C26-907D-FA6CDD5F293C}" destId="{A7DD4323-0C71-444A-B581-B023C1944B8F}" srcOrd="1" destOrd="0" presId="urn:microsoft.com/office/officeart/2008/layout/LinedList"/>
    <dgm:cxn modelId="{5FF4C816-C7D5-4945-99E5-1BC1D92256B8}" type="presParOf" srcId="{A7DD4323-0C71-444A-B581-B023C1944B8F}" destId="{18445AF6-EFC0-4B77-ACDE-ECA7E70DB9A5}" srcOrd="0" destOrd="0" presId="urn:microsoft.com/office/officeart/2008/layout/LinedList"/>
    <dgm:cxn modelId="{C57A1547-CE48-49DA-918C-BF946A671706}" type="presParOf" srcId="{A7DD4323-0C71-444A-B581-B023C1944B8F}" destId="{3C3A0B2B-E9FE-4874-A541-D4FB81956BE2}" srcOrd="1" destOrd="0" presId="urn:microsoft.com/office/officeart/2008/layout/LinedList"/>
    <dgm:cxn modelId="{99C8C8CF-3F50-4757-AED5-518ABA7AD8BB}" type="presParOf" srcId="{0FE0231E-25BE-4C26-907D-FA6CDD5F293C}" destId="{465D6417-C6AD-4668-A031-47068005BBB2}" srcOrd="2" destOrd="0" presId="urn:microsoft.com/office/officeart/2008/layout/LinedList"/>
    <dgm:cxn modelId="{E8B986E3-FBB9-4338-8AD9-DD3A88A3FE5A}" type="presParOf" srcId="{0FE0231E-25BE-4C26-907D-FA6CDD5F293C}" destId="{35EBBF07-60C8-4B8A-80AA-64181FCC0BB6}" srcOrd="3" destOrd="0" presId="urn:microsoft.com/office/officeart/2008/layout/LinedList"/>
    <dgm:cxn modelId="{2C4A4142-570A-44F1-9B5B-A75298A74BAF}" type="presParOf" srcId="{35EBBF07-60C8-4B8A-80AA-64181FCC0BB6}" destId="{C25C9C97-5DBA-4512-925A-05AE1CB4545B}" srcOrd="0" destOrd="0" presId="urn:microsoft.com/office/officeart/2008/layout/LinedList"/>
    <dgm:cxn modelId="{3E03A257-4A72-4569-82C6-CC9F0142F699}" type="presParOf" srcId="{35EBBF07-60C8-4B8A-80AA-64181FCC0BB6}" destId="{7CBD4CBD-EA78-4D1A-9A52-1BA2D22579D9}" srcOrd="1" destOrd="0" presId="urn:microsoft.com/office/officeart/2008/layout/LinedList"/>
    <dgm:cxn modelId="{D434D5CB-F871-47A7-A328-D5488E974CD0}" type="presParOf" srcId="{0FE0231E-25BE-4C26-907D-FA6CDD5F293C}" destId="{9E9A7F30-FAB8-4552-8565-9DEC306D0CFF}" srcOrd="4" destOrd="0" presId="urn:microsoft.com/office/officeart/2008/layout/LinedList"/>
    <dgm:cxn modelId="{19838827-6621-4180-BC3B-BD998C6A958E}" type="presParOf" srcId="{0FE0231E-25BE-4C26-907D-FA6CDD5F293C}" destId="{9E9D1F6E-1E27-43A4-87BE-4ACFA4C5C217}" srcOrd="5" destOrd="0" presId="urn:microsoft.com/office/officeart/2008/layout/LinedList"/>
    <dgm:cxn modelId="{591F0A00-AF83-4B6B-9C0F-0DCBA3215756}" type="presParOf" srcId="{9E9D1F6E-1E27-43A4-87BE-4ACFA4C5C217}" destId="{DFB0AEEE-4653-4831-99B0-8C6E04BC8CAF}" srcOrd="0" destOrd="0" presId="urn:microsoft.com/office/officeart/2008/layout/LinedList"/>
    <dgm:cxn modelId="{15B789E5-614F-42B2-8B93-00FF12F59D85}" type="presParOf" srcId="{9E9D1F6E-1E27-43A4-87BE-4ACFA4C5C217}" destId="{B6A72C6C-123F-4182-A2A3-3FE40EF2805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A8976-3EAA-496C-8665-43F851E6EBD2}">
      <dsp:nvSpPr>
        <dsp:cNvPr id="0" name=""/>
        <dsp:cNvSpPr/>
      </dsp:nvSpPr>
      <dsp:spPr>
        <a:xfrm>
          <a:off x="0" y="2902"/>
          <a:ext cx="72401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445AF6-EFC0-4B77-ACDE-ECA7E70DB9A5}">
      <dsp:nvSpPr>
        <dsp:cNvPr id="0" name=""/>
        <dsp:cNvSpPr/>
      </dsp:nvSpPr>
      <dsp:spPr>
        <a:xfrm>
          <a:off x="0" y="2902"/>
          <a:ext cx="7240146" cy="1979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Adult-supported space to improve SEL skills and connection with child: ST or EA</a:t>
          </a:r>
        </a:p>
      </dsp:txBody>
      <dsp:txXfrm>
        <a:off x="0" y="2902"/>
        <a:ext cx="7240146" cy="1979265"/>
      </dsp:txXfrm>
    </dsp:sp>
    <dsp:sp modelId="{465D6417-C6AD-4668-A031-47068005BBB2}">
      <dsp:nvSpPr>
        <dsp:cNvPr id="0" name=""/>
        <dsp:cNvSpPr/>
      </dsp:nvSpPr>
      <dsp:spPr>
        <a:xfrm>
          <a:off x="0" y="1982167"/>
          <a:ext cx="7240146" cy="0"/>
        </a:xfrm>
        <a:prstGeom prst="line">
          <a:avLst/>
        </a:prstGeom>
        <a:solidFill>
          <a:schemeClr val="accent2">
            <a:hueOff val="764609"/>
            <a:satOff val="-160"/>
            <a:lumOff val="3431"/>
            <a:alphaOff val="0"/>
          </a:schemeClr>
        </a:solidFill>
        <a:ln w="12700" cap="flat" cmpd="sng" algn="ctr">
          <a:solidFill>
            <a:schemeClr val="accent2">
              <a:hueOff val="764609"/>
              <a:satOff val="-160"/>
              <a:lumOff val="34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5C9C97-5DBA-4512-925A-05AE1CB4545B}">
      <dsp:nvSpPr>
        <dsp:cNvPr id="0" name=""/>
        <dsp:cNvSpPr/>
      </dsp:nvSpPr>
      <dsp:spPr>
        <a:xfrm>
          <a:off x="0" y="1982167"/>
          <a:ext cx="7240146" cy="1979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Target population identified by school team</a:t>
          </a:r>
          <a:endParaRPr lang="en-US" sz="3800" kern="1200" dirty="0">
            <a:highlight>
              <a:srgbClr val="FFFF00"/>
            </a:highlight>
          </a:endParaRPr>
        </a:p>
      </dsp:txBody>
      <dsp:txXfrm>
        <a:off x="0" y="1982167"/>
        <a:ext cx="7240146" cy="1979265"/>
      </dsp:txXfrm>
    </dsp:sp>
    <dsp:sp modelId="{9E9A7F30-FAB8-4552-8565-9DEC306D0CFF}">
      <dsp:nvSpPr>
        <dsp:cNvPr id="0" name=""/>
        <dsp:cNvSpPr/>
      </dsp:nvSpPr>
      <dsp:spPr>
        <a:xfrm>
          <a:off x="0" y="3961432"/>
          <a:ext cx="7240146" cy="0"/>
        </a:xfrm>
        <a:prstGeom prst="line">
          <a:avLst/>
        </a:prstGeom>
        <a:solidFill>
          <a:schemeClr val="accent2">
            <a:hueOff val="1529218"/>
            <a:satOff val="-320"/>
            <a:lumOff val="6863"/>
            <a:alphaOff val="0"/>
          </a:schemeClr>
        </a:solidFill>
        <a:ln w="12700" cap="flat" cmpd="sng" algn="ctr">
          <a:solidFill>
            <a:schemeClr val="accent2">
              <a:hueOff val="1529218"/>
              <a:satOff val="-320"/>
              <a:lumOff val="68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B0AEEE-4653-4831-99B0-8C6E04BC8CAF}">
      <dsp:nvSpPr>
        <dsp:cNvPr id="0" name=""/>
        <dsp:cNvSpPr/>
      </dsp:nvSpPr>
      <dsp:spPr>
        <a:xfrm>
          <a:off x="0" y="3961432"/>
          <a:ext cx="7240146" cy="1979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Clear expectations, routines and structure for how to use the space</a:t>
          </a:r>
        </a:p>
      </dsp:txBody>
      <dsp:txXfrm>
        <a:off x="0" y="3961432"/>
        <a:ext cx="7240146" cy="197926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01CF51-50D8-4202-AAF7-ABCE49E08781}" type="datetimeFigureOut">
              <a:rPr lang="en-US" smtClean="0"/>
              <a:t>4/15/2024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86AD7A-9C81-4B1D-9DBB-53CCEF502FAC}" type="slidenum">
              <a:rPr lang="en-US" smtClean="0"/>
              <a:t>‹#›</a:t>
            </a:fld>
            <a:endParaRPr lang="en-US"/>
          </a:p>
        </p:txBody>
      </p:sp>
    </p:spTree>
    <p:extLst>
      <p:ext uri="{BB962C8B-B14F-4D97-AF65-F5344CB8AC3E}">
        <p14:creationId xmlns:p14="http://schemas.microsoft.com/office/powerpoint/2010/main" val="210653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chooldistrict42.sharepoint.com/:v:/r/sites/LSWebsiteDocuments/Shared%20Documents/Other/Down-Regulating%20Videos/The%20Nest%20Room%20Tour.MOV?csf=1&amp;web=1&amp;e=lRXxWB&amp;nav=eyJyZWZlcnJhbEluZm8iOnsicmVmZXJyYWxBcHAiOiJTdHJlYW1XZWJBcHAiLCJyZWZlcnJhbFZpZXciOiJTaGFyZURpYWxvZy1MaW5rIiwicmVmZXJyYWxBcHBQbGF0Zm9ybSI6IldlYiIsInJlZmVycmFsTW9kZSI6InZpZXcifX0%3D"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242424"/>
                </a:solidFill>
                <a:effectLst/>
                <a:latin typeface="Calibri" panose="020F0502020204030204" pitchFamily="34" charset="0"/>
                <a:ea typeface="Times New Roman" panose="02020603050405020304" pitchFamily="18" charset="0"/>
              </a:rPr>
              <a:t>Target population – from Cole: Completely depends on the types of students in the school, and who the team foresees the space having the biggest impact on.  The GOAL is to help shape their SEL skills and strengthen relationships and connections with adults in the school.  </a:t>
            </a:r>
          </a:p>
          <a:p>
            <a:r>
              <a:rPr lang="en-US" sz="1800" b="1" dirty="0">
                <a:solidFill>
                  <a:srgbClr val="242424"/>
                </a:solidFill>
                <a:effectLst/>
                <a:latin typeface="Calibri" panose="020F0502020204030204" pitchFamily="34" charset="0"/>
              </a:rPr>
              <a:t>Sign in/out process, visuals on wall to support understanding </a:t>
            </a:r>
            <a:r>
              <a:rPr lang="en-US" sz="1800" b="1">
                <a:solidFill>
                  <a:srgbClr val="242424"/>
                </a:solidFill>
                <a:effectLst/>
                <a:latin typeface="Calibri" panose="020F0502020204030204" pitchFamily="34" charset="0"/>
              </a:rPr>
              <a:t>of expectations</a:t>
            </a:r>
            <a:endParaRPr lang="en-US" dirty="0"/>
          </a:p>
        </p:txBody>
      </p:sp>
      <p:sp>
        <p:nvSpPr>
          <p:cNvPr id="4" name="Slide Number Placeholder 3"/>
          <p:cNvSpPr>
            <a:spLocks noGrp="1"/>
          </p:cNvSpPr>
          <p:nvPr>
            <p:ph type="sldNum" sz="quarter" idx="5"/>
          </p:nvPr>
        </p:nvSpPr>
        <p:spPr/>
        <p:txBody>
          <a:bodyPr/>
          <a:lstStyle/>
          <a:p>
            <a:fld id="{DE86AD7A-9C81-4B1D-9DBB-53CCEF502FAC}" type="slidenum">
              <a:rPr lang="en-US" smtClean="0"/>
              <a:t>4</a:t>
            </a:fld>
            <a:endParaRPr lang="en-US"/>
          </a:p>
        </p:txBody>
      </p:sp>
    </p:spTree>
    <p:extLst>
      <p:ext uri="{BB962C8B-B14F-4D97-AF65-F5344CB8AC3E}">
        <p14:creationId xmlns:p14="http://schemas.microsoft.com/office/powerpoint/2010/main" val="4253004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The Nest Room Tour.MOV</a:t>
            </a:r>
            <a:endParaRPr lang="en-US" dirty="0"/>
          </a:p>
        </p:txBody>
      </p:sp>
      <p:sp>
        <p:nvSpPr>
          <p:cNvPr id="4" name="Slide Number Placeholder 3"/>
          <p:cNvSpPr>
            <a:spLocks noGrp="1"/>
          </p:cNvSpPr>
          <p:nvPr>
            <p:ph type="sldNum" sz="quarter" idx="5"/>
          </p:nvPr>
        </p:nvSpPr>
        <p:spPr/>
        <p:txBody>
          <a:bodyPr/>
          <a:lstStyle/>
          <a:p>
            <a:fld id="{DE86AD7A-9C81-4B1D-9DBB-53CCEF502FAC}" type="slidenum">
              <a:rPr lang="en-US" smtClean="0"/>
              <a:t>8</a:t>
            </a:fld>
            <a:endParaRPr lang="en-US"/>
          </a:p>
        </p:txBody>
      </p:sp>
    </p:spTree>
    <p:extLst>
      <p:ext uri="{BB962C8B-B14F-4D97-AF65-F5344CB8AC3E}">
        <p14:creationId xmlns:p14="http://schemas.microsoft.com/office/powerpoint/2010/main" val="1358329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6AD7A-9C81-4B1D-9DBB-53CCEF502FAC}" type="slidenum">
              <a:rPr lang="en-US" smtClean="0"/>
              <a:t>11</a:t>
            </a:fld>
            <a:endParaRPr lang="en-US"/>
          </a:p>
        </p:txBody>
      </p:sp>
    </p:spTree>
    <p:extLst>
      <p:ext uri="{BB962C8B-B14F-4D97-AF65-F5344CB8AC3E}">
        <p14:creationId xmlns:p14="http://schemas.microsoft.com/office/powerpoint/2010/main" val="1358425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Circuit/stations on the wall, review session with OT and EAs using space so they are clear on what activities they can try out,  area is cleaned-up between students.</a:t>
            </a:r>
          </a:p>
        </p:txBody>
      </p:sp>
      <p:sp>
        <p:nvSpPr>
          <p:cNvPr id="4" name="Slide Number Placeholder 3"/>
          <p:cNvSpPr>
            <a:spLocks noGrp="1"/>
          </p:cNvSpPr>
          <p:nvPr>
            <p:ph type="sldNum" sz="quarter" idx="5"/>
          </p:nvPr>
        </p:nvSpPr>
        <p:spPr/>
        <p:txBody>
          <a:bodyPr/>
          <a:lstStyle/>
          <a:p>
            <a:fld id="{DE86AD7A-9C81-4B1D-9DBB-53CCEF502FAC}" type="slidenum">
              <a:rPr lang="en-US" smtClean="0"/>
              <a:t>14</a:t>
            </a:fld>
            <a:endParaRPr lang="en-US"/>
          </a:p>
        </p:txBody>
      </p:sp>
    </p:spTree>
    <p:extLst>
      <p:ext uri="{BB962C8B-B14F-4D97-AF65-F5344CB8AC3E}">
        <p14:creationId xmlns:p14="http://schemas.microsoft.com/office/powerpoint/2010/main" val="309297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Borders – visually regulating</a:t>
            </a:r>
          </a:p>
        </p:txBody>
      </p:sp>
      <p:sp>
        <p:nvSpPr>
          <p:cNvPr id="4" name="Slide Number Placeholder 3"/>
          <p:cNvSpPr>
            <a:spLocks noGrp="1"/>
          </p:cNvSpPr>
          <p:nvPr>
            <p:ph type="sldNum" sz="quarter" idx="5"/>
          </p:nvPr>
        </p:nvSpPr>
        <p:spPr/>
        <p:txBody>
          <a:bodyPr/>
          <a:lstStyle/>
          <a:p>
            <a:fld id="{DE86AD7A-9C81-4B1D-9DBB-53CCEF502FAC}" type="slidenum">
              <a:rPr lang="en-US" smtClean="0"/>
              <a:t>16</a:t>
            </a:fld>
            <a:endParaRPr lang="en-US"/>
          </a:p>
        </p:txBody>
      </p:sp>
    </p:spTree>
    <p:extLst>
      <p:ext uri="{BB962C8B-B14F-4D97-AF65-F5344CB8AC3E}">
        <p14:creationId xmlns:p14="http://schemas.microsoft.com/office/powerpoint/2010/main" val="585657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Things you can’t see easily; Diffuser – smell; music – calming, snacks on front counter</a:t>
            </a:r>
          </a:p>
        </p:txBody>
      </p:sp>
      <p:sp>
        <p:nvSpPr>
          <p:cNvPr id="4" name="Slide Number Placeholder 3"/>
          <p:cNvSpPr>
            <a:spLocks noGrp="1"/>
          </p:cNvSpPr>
          <p:nvPr>
            <p:ph type="sldNum" sz="quarter" idx="5"/>
          </p:nvPr>
        </p:nvSpPr>
        <p:spPr/>
        <p:txBody>
          <a:bodyPr/>
          <a:lstStyle/>
          <a:p>
            <a:fld id="{DE86AD7A-9C81-4B1D-9DBB-53CCEF502FAC}" type="slidenum">
              <a:rPr lang="en-US" smtClean="0"/>
              <a:t>17</a:t>
            </a:fld>
            <a:endParaRPr lang="en-US"/>
          </a:p>
        </p:txBody>
      </p:sp>
    </p:spTree>
    <p:extLst>
      <p:ext uri="{BB962C8B-B14F-4D97-AF65-F5344CB8AC3E}">
        <p14:creationId xmlns:p14="http://schemas.microsoft.com/office/powerpoint/2010/main" val="3864948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Monday, April 15, 2024</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02121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Monday, April 15, 2024</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085981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Monday, April 15, 2024</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215447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Monday, April 15, 2024</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65520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Monday, April 15, 2024</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750301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Monday, April 15, 2024</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92664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Monday, April 15, 2024</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5083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Monday, April 15, 2024</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548766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Monday, April 15, 2024</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899291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Monday, April 15, 2024</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151386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Monday, April 15, 2024</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91300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AE0C963C-C1DB-4AFD-9DDC-0691666BF49B}" type="datetime2">
              <a:rPr lang="en-US" smtClean="0"/>
              <a:pPr/>
              <a:t>Monday, April 15, 2024</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301044585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27" r:id="rId4"/>
    <p:sldLayoutId id="2147483728" r:id="rId5"/>
    <p:sldLayoutId id="2147483733" r:id="rId6"/>
    <p:sldLayoutId id="2147483729" r:id="rId7"/>
    <p:sldLayoutId id="2147483730" r:id="rId8"/>
    <p:sldLayoutId id="2147483731" r:id="rId9"/>
    <p:sldLayoutId id="2147483732" r:id="rId10"/>
    <p:sldLayoutId id="2147483734"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chooldistrict42.sharepoint.com/sites/LSWebsiteDocuments/_layouts/15/stream.aspx?id=%2Fsites%2FLSWebsiteDocuments%2FShared%20Documents%2FOther%2FDown%2DRegulating%20Videos%2FThe%20Reef%20Video%20%28DJ%29%2EMOV&amp;wdLOR=c7ACC2E23%2DACD4%2D4A7F%2DB3C4%2D8E2BA5551689&amp;ct=1705080257222&amp;or=Outlook%2DBody&amp;cid=DB2C97C8%2D0852%2D497A%2DAAF5%2D27229A5C2497&amp;ga=1&amp;referrer=StreamWebApp%2EWeb&amp;referrerScenario=AddressBarCopied%2Eview"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schooldistrict42.sharepoint.com/sites/LSWebsiteDocuments/_layouts/15/stream.aspx?id=%2Fsites%2FLSWebsiteDocuments%2FShared%20Documents%2FOther%2FDown%2DRegulating%20Videos%2FThe%20Oasis%20%28HA%29%2EMOV&amp;wdLOR=c10B56C2C%2D4045%2D4F8E%2D9637%2DB22563BA1D53&amp;ct=1713208553861&amp;or=Outlook%2DBody&amp;cid=678C3DA1%2DB943%2D4583%2DBB89%2D394C50A79F28&amp;ga=1&amp;referrer=StreamWebApp%2EWeb&amp;referrerScenario=AddressBarCopied%2Eview"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chooldistrict42.sharepoint.com/:v:/r/sites/LSWebsiteDocuments/Shared%20Documents/Other/Down-Regulating%20Videos/The%20Nest%20Room%20Tour.MOV?csf=1&amp;web=1&amp;e=lRXxWB&amp;nav=eyJyZWZlcnJhbEluZm8iOnsicmVmZXJyYWxBcHAiOiJTdHJlYW1XZWJBcHAiLCJyZWZlcnJhbFZpZXciOiJTaGFyZURpYWxvZy1MaW5rIiwicmVmZXJyYWxBcHBQbGF0Zm9ybSI6IldlYiIsInJlZmVycmFsTW9kZSI6InZpZXcifX0%3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chooldistrict42.sharepoint.com/sites/LSWebsiteDocuments/_layouts/15/stream.aspx?id=%2Fsites%2FLSWebsiteDocuments%2FShared%20Documents%2FOther%2FDown%2DRegulating%20Videos%2FThe%20Grove%2EMOV&amp;wdLOR=cEB46915D%2DACB2%2D4713%2DA771%2D407470B2D296&amp;ct=1705080395923&amp;or=Outlook%2DBody&amp;cid=1D898A10%2D1647%2D4AF5%2DA876%2D5C0F5D10C4A9&amp;ga=1&amp;referrer=StreamWebApp%2EWeb&amp;referrerScenario=AddressBarCopied%2Eview"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1999" cy="6858000"/>
          </a:xfrm>
          <a:prstGeom prst="rect">
            <a:avLst/>
          </a:prstGeom>
          <a:gradFill>
            <a:gsLst>
              <a:gs pos="0">
                <a:schemeClr val="accent5">
                  <a:alpha val="75000"/>
                </a:schemeClr>
              </a:gs>
              <a:gs pos="100000">
                <a:schemeClr val="tx2">
                  <a:lumMod val="50000"/>
                  <a:lumOff val="50000"/>
                  <a:alpha val="48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456773"/>
            <a:ext cx="12191999" cy="6400800"/>
          </a:xfrm>
          <a:prstGeom prst="rect">
            <a:avLst/>
          </a:prstGeom>
          <a:gradFill>
            <a:gsLst>
              <a:gs pos="0">
                <a:schemeClr val="accent5">
                  <a:alpha val="37000"/>
                </a:schemeClr>
              </a:gs>
              <a:gs pos="92000">
                <a:schemeClr val="accent2">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96001" cy="6858000"/>
          </a:xfrm>
          <a:prstGeom prst="rect">
            <a:avLst/>
          </a:prstGeom>
          <a:gradFill>
            <a:gsLst>
              <a:gs pos="13000">
                <a:schemeClr val="accent2">
                  <a:alpha val="61000"/>
                </a:schemeClr>
              </a:gs>
              <a:gs pos="99000">
                <a:schemeClr val="accent4"/>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E812E30-F599-CF64-F9F1-227A04DCB97F}"/>
              </a:ext>
            </a:extLst>
          </p:cNvPr>
          <p:cNvSpPr>
            <a:spLocks noGrp="1"/>
          </p:cNvSpPr>
          <p:nvPr>
            <p:ph type="ctrTitle"/>
          </p:nvPr>
        </p:nvSpPr>
        <p:spPr>
          <a:xfrm>
            <a:off x="782918" y="1028700"/>
            <a:ext cx="10614211" cy="1152712"/>
          </a:xfrm>
        </p:spPr>
        <p:txBody>
          <a:bodyPr>
            <a:normAutofit/>
          </a:bodyPr>
          <a:lstStyle/>
          <a:p>
            <a:pPr>
              <a:lnSpc>
                <a:spcPct val="90000"/>
              </a:lnSpc>
            </a:pPr>
            <a:r>
              <a:rPr lang="en-US" dirty="0">
                <a:solidFill>
                  <a:schemeClr val="bg1"/>
                </a:solidFill>
              </a:rPr>
              <a:t>REGULATION SPACES IN SD42 SCHOOLS</a:t>
            </a:r>
          </a:p>
        </p:txBody>
      </p:sp>
      <p:sp>
        <p:nvSpPr>
          <p:cNvPr id="28" name="Freeform: Shape 27">
            <a:extLst>
              <a:ext uri="{FF2B5EF4-FFF2-40B4-BE49-F238E27FC236}">
                <a16:creationId xmlns:a16="http://schemas.microsoft.com/office/drawing/2014/main" id="{32B3ACB3-D689-442E-8A40-8680B0FE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7000">
                <a:schemeClr val="accent4">
                  <a:lumMod val="60000"/>
                  <a:lumOff val="40000"/>
                  <a:alpha val="3000"/>
                </a:schemeClr>
              </a:gs>
              <a:gs pos="100000">
                <a:schemeClr val="bg1">
                  <a:alpha val="1600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Holographic neon on a shiny background">
            <a:extLst>
              <a:ext uri="{FF2B5EF4-FFF2-40B4-BE49-F238E27FC236}">
                <a16:creationId xmlns:a16="http://schemas.microsoft.com/office/drawing/2014/main" id="{DE4B476D-878F-4B45-8CD2-0F2190B67E9E}"/>
              </a:ext>
            </a:extLst>
          </p:cNvPr>
          <p:cNvPicPr>
            <a:picLocks noChangeAspect="1"/>
          </p:cNvPicPr>
          <p:nvPr/>
        </p:nvPicPr>
        <p:blipFill rotWithShape="1">
          <a:blip r:embed="rId2"/>
          <a:srcRect t="15072" r="1" b="15073"/>
          <a:stretch/>
        </p:blipFill>
        <p:spPr>
          <a:xfrm>
            <a:off x="2343302" y="3351745"/>
            <a:ext cx="7519558" cy="3506255"/>
          </a:xfrm>
          <a:custGeom>
            <a:avLst/>
            <a:gdLst/>
            <a:ahLst/>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p:spPr>
      </p:pic>
    </p:spTree>
    <p:extLst>
      <p:ext uri="{BB962C8B-B14F-4D97-AF65-F5344CB8AC3E}">
        <p14:creationId xmlns:p14="http://schemas.microsoft.com/office/powerpoint/2010/main" val="130250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4D896123-1B32-4CB1-B2ED-E34BBC26B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rtificial fish reef covered with a school of fish">
            <a:extLst>
              <a:ext uri="{FF2B5EF4-FFF2-40B4-BE49-F238E27FC236}">
                <a16:creationId xmlns:a16="http://schemas.microsoft.com/office/drawing/2014/main" id="{90A68F05-63F8-5D8B-E6F6-355DA4EC6478}"/>
              </a:ext>
            </a:extLst>
          </p:cNvPr>
          <p:cNvPicPr>
            <a:picLocks noChangeAspect="1"/>
          </p:cNvPicPr>
          <p:nvPr/>
        </p:nvPicPr>
        <p:blipFill rotWithShape="1">
          <a:blip r:embed="rId2"/>
          <a:srcRect t="15735"/>
          <a:stretch/>
        </p:blipFill>
        <p:spPr>
          <a:xfrm>
            <a:off x="20" y="-1"/>
            <a:ext cx="12191980" cy="6857571"/>
          </a:xfrm>
          <a:prstGeom prst="rect">
            <a:avLst/>
          </a:prstGeom>
        </p:spPr>
      </p:pic>
      <p:sp>
        <p:nvSpPr>
          <p:cNvPr id="15" name="Rectangle 14">
            <a:extLst>
              <a:ext uri="{FF2B5EF4-FFF2-40B4-BE49-F238E27FC236}">
                <a16:creationId xmlns:a16="http://schemas.microsoft.com/office/drawing/2014/main" id="{019FDB4D-987D-4C87-A179-9D4616AB24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9931"/>
            <a:ext cx="12191999" cy="5058137"/>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318569-5464-FF33-5A06-1176A93E51DF}"/>
              </a:ext>
            </a:extLst>
          </p:cNvPr>
          <p:cNvSpPr>
            <a:spLocks noGrp="1"/>
          </p:cNvSpPr>
          <p:nvPr>
            <p:ph type="title"/>
          </p:nvPr>
        </p:nvSpPr>
        <p:spPr>
          <a:xfrm>
            <a:off x="1619534" y="504966"/>
            <a:ext cx="8952932" cy="3043213"/>
          </a:xfrm>
        </p:spPr>
        <p:txBody>
          <a:bodyPr vert="horz" lIns="0" tIns="0" rIns="0" bIns="0" rtlCol="0" anchor="b">
            <a:normAutofit/>
          </a:bodyPr>
          <a:lstStyle/>
          <a:p>
            <a:pPr algn="ctr"/>
            <a:r>
              <a:rPr lang="en-US" sz="4000" spc="750" dirty="0">
                <a:solidFill>
                  <a:schemeClr val="bg1"/>
                </a:solidFill>
              </a:rPr>
              <a:t>DAVIE JONES: THE REEF</a:t>
            </a:r>
          </a:p>
        </p:txBody>
      </p:sp>
      <p:sp>
        <p:nvSpPr>
          <p:cNvPr id="3" name="Content Placeholder 2">
            <a:extLst>
              <a:ext uri="{FF2B5EF4-FFF2-40B4-BE49-F238E27FC236}">
                <a16:creationId xmlns:a16="http://schemas.microsoft.com/office/drawing/2014/main" id="{048D4AE4-5C59-EA9B-DE9D-006368D60636}"/>
              </a:ext>
            </a:extLst>
          </p:cNvPr>
          <p:cNvSpPr>
            <a:spLocks noGrp="1"/>
          </p:cNvSpPr>
          <p:nvPr>
            <p:ph idx="1"/>
          </p:nvPr>
        </p:nvSpPr>
        <p:spPr>
          <a:xfrm>
            <a:off x="2950191" y="3749746"/>
            <a:ext cx="6291618" cy="2208321"/>
          </a:xfrm>
        </p:spPr>
        <p:txBody>
          <a:bodyPr vert="horz" lIns="0" tIns="0" rIns="0" bIns="0" rtlCol="0" anchor="t">
            <a:normAutofit/>
          </a:bodyPr>
          <a:lstStyle/>
          <a:p>
            <a:pPr marL="0" indent="0" algn="ctr">
              <a:lnSpc>
                <a:spcPct val="150000"/>
              </a:lnSpc>
              <a:buNone/>
            </a:pPr>
            <a:r>
              <a:rPr lang="en-US" b="1" cap="all" spc="600" dirty="0">
                <a:solidFill>
                  <a:schemeClr val="bg1"/>
                </a:solidFill>
                <a:hlinkClick r:id="rId3">
                  <a:extLst>
                    <a:ext uri="{A12FA001-AC4F-418D-AE19-62706E023703}">
                      <ahyp:hlinkClr xmlns:ahyp="http://schemas.microsoft.com/office/drawing/2018/hyperlinkcolor" val="tx"/>
                    </a:ext>
                  </a:extLst>
                </a:hlinkClick>
              </a:rPr>
              <a:t>The Reef Video (DJ).MOV (sharepoint.com)</a:t>
            </a:r>
            <a:endParaRPr lang="en-US" b="1" cap="all" spc="600" dirty="0">
              <a:solidFill>
                <a:schemeClr val="bg1"/>
              </a:solidFill>
            </a:endParaRPr>
          </a:p>
        </p:txBody>
      </p:sp>
    </p:spTree>
    <p:extLst>
      <p:ext uri="{BB962C8B-B14F-4D97-AF65-F5344CB8AC3E}">
        <p14:creationId xmlns:p14="http://schemas.microsoft.com/office/powerpoint/2010/main" val="215374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Rectangle 34">
            <a:extLst>
              <a:ext uri="{FF2B5EF4-FFF2-40B4-BE49-F238E27FC236}">
                <a16:creationId xmlns:a16="http://schemas.microsoft.com/office/drawing/2014/main" id="{9C32534C-2424-4B09-A24B-016AAA8055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B94E7D1-8CB6-489C-AB04-FF0A8138C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1581876"/>
          </a:xfrm>
          <a:prstGeom prst="rect">
            <a:avLst/>
          </a:prstGeom>
          <a:gradFill>
            <a:gsLst>
              <a:gs pos="0">
                <a:schemeClr val="accent5"/>
              </a:gs>
              <a:gs pos="100000">
                <a:schemeClr val="accent6">
                  <a:lumMod val="75000"/>
                  <a:alpha val="7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97B9025-D4FE-443B-A8B5-9D6F257609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 y="0"/>
            <a:ext cx="11729197" cy="1593956"/>
          </a:xfrm>
          <a:prstGeom prst="rect">
            <a:avLst/>
          </a:prstGeom>
          <a:gradFill>
            <a:gsLst>
              <a:gs pos="0">
                <a:schemeClr val="accent5">
                  <a:alpha val="0"/>
                </a:schemeClr>
              </a:gs>
              <a:gs pos="99000">
                <a:schemeClr val="accent2"/>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816A59F2-F0EB-4A27-A9BB-A476677D7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948772" y="-2948772"/>
            <a:ext cx="1581872" cy="7479413"/>
          </a:xfrm>
          <a:prstGeom prst="rect">
            <a:avLst/>
          </a:prstGeom>
          <a:gradFill>
            <a:gsLst>
              <a:gs pos="0">
                <a:schemeClr val="accent4">
                  <a:alpha val="24000"/>
                </a:schemeClr>
              </a:gs>
              <a:gs pos="99000">
                <a:schemeClr val="accent6">
                  <a:alpha val="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1865DF0-740B-2583-AE2E-6954B93BAC3B}"/>
              </a:ext>
            </a:extLst>
          </p:cNvPr>
          <p:cNvSpPr>
            <a:spLocks noGrp="1"/>
          </p:cNvSpPr>
          <p:nvPr>
            <p:ph type="title"/>
          </p:nvPr>
        </p:nvSpPr>
        <p:spPr>
          <a:xfrm>
            <a:off x="917275" y="416134"/>
            <a:ext cx="7394430" cy="963679"/>
          </a:xfrm>
        </p:spPr>
        <p:txBody>
          <a:bodyPr vert="horz" lIns="0" tIns="0" rIns="0" bIns="0" rtlCol="0" anchor="ctr">
            <a:normAutofit/>
          </a:bodyPr>
          <a:lstStyle/>
          <a:p>
            <a:r>
              <a:rPr lang="en-US" sz="3200" spc="750" dirty="0">
                <a:solidFill>
                  <a:schemeClr val="bg1"/>
                </a:solidFill>
              </a:rPr>
              <a:t>Davie Jones: THE REEF</a:t>
            </a:r>
          </a:p>
        </p:txBody>
      </p:sp>
      <p:pic>
        <p:nvPicPr>
          <p:cNvPr id="11" name="Picture 10" descr="A room with a bed and a table&#10;&#10;Description automatically generated">
            <a:extLst>
              <a:ext uri="{FF2B5EF4-FFF2-40B4-BE49-F238E27FC236}">
                <a16:creationId xmlns:a16="http://schemas.microsoft.com/office/drawing/2014/main" id="{9BA1CA58-C41D-750C-A959-9F37211875D5}"/>
              </a:ext>
            </a:extLst>
          </p:cNvPr>
          <p:cNvPicPr>
            <a:picLocks noChangeAspect="1"/>
          </p:cNvPicPr>
          <p:nvPr/>
        </p:nvPicPr>
        <p:blipFill rotWithShape="1">
          <a:blip r:embed="rId3">
            <a:extLst>
              <a:ext uri="{28A0092B-C50C-407E-A947-70E740481C1C}">
                <a14:useLocalDpi xmlns:a14="http://schemas.microsoft.com/office/drawing/2010/main" val="0"/>
              </a:ext>
            </a:extLst>
          </a:blip>
          <a:srcRect l="18458" r="11654" b="-1"/>
          <a:stretch/>
        </p:blipFill>
        <p:spPr>
          <a:xfrm>
            <a:off x="-1" y="1560368"/>
            <a:ext cx="3702392" cy="5297631"/>
          </a:xfrm>
          <a:prstGeom prst="rect">
            <a:avLst/>
          </a:prstGeom>
        </p:spPr>
      </p:pic>
      <p:pic>
        <p:nvPicPr>
          <p:cNvPr id="5" name="Content Placeholder 4" descr="A room with a white wall and a white door&#10;&#10;Description automatically generated">
            <a:extLst>
              <a:ext uri="{FF2B5EF4-FFF2-40B4-BE49-F238E27FC236}">
                <a16:creationId xmlns:a16="http://schemas.microsoft.com/office/drawing/2014/main" id="{92764748-C377-9B20-48E8-6FE7312681F4}"/>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15786" r="12917" b="-1"/>
          <a:stretch/>
        </p:blipFill>
        <p:spPr>
          <a:xfrm>
            <a:off x="4065228" y="1579314"/>
            <a:ext cx="3835547" cy="5379715"/>
          </a:xfrm>
          <a:prstGeom prst="rect">
            <a:avLst/>
          </a:prstGeom>
        </p:spPr>
      </p:pic>
      <p:pic>
        <p:nvPicPr>
          <p:cNvPr id="9" name="Picture 8" descr="A green and black art&#10;&#10;Description automatically generated">
            <a:extLst>
              <a:ext uri="{FF2B5EF4-FFF2-40B4-BE49-F238E27FC236}">
                <a16:creationId xmlns:a16="http://schemas.microsoft.com/office/drawing/2014/main" id="{1C7EEE2F-7887-F846-CE12-38AA194C568F}"/>
              </a:ext>
            </a:extLst>
          </p:cNvPr>
          <p:cNvPicPr>
            <a:picLocks noChangeAspect="1"/>
          </p:cNvPicPr>
          <p:nvPr/>
        </p:nvPicPr>
        <p:blipFill rotWithShape="1">
          <a:blip r:embed="rId5">
            <a:extLst>
              <a:ext uri="{28A0092B-C50C-407E-A947-70E740481C1C}">
                <a14:useLocalDpi xmlns:a14="http://schemas.microsoft.com/office/drawing/2010/main" val="0"/>
              </a:ext>
            </a:extLst>
          </a:blip>
          <a:srcRect l="13183" t="14342" r="12435" b="27633"/>
          <a:stretch/>
        </p:blipFill>
        <p:spPr>
          <a:xfrm>
            <a:off x="8311705" y="4209183"/>
            <a:ext cx="3505201" cy="2734357"/>
          </a:xfrm>
          <a:prstGeom prst="rect">
            <a:avLst/>
          </a:prstGeom>
          <a:ln>
            <a:noFill/>
          </a:ln>
          <a:effectLst>
            <a:outerShdw blurRad="190500" algn="tl" rotWithShape="0">
              <a:srgbClr val="000000">
                <a:alpha val="70000"/>
              </a:srgbClr>
            </a:outerShdw>
          </a:effectLst>
        </p:spPr>
      </p:pic>
      <p:pic>
        <p:nvPicPr>
          <p:cNvPr id="7" name="Picture 6" descr="A group of hexagon shaped lights&#10;&#10;Description automatically generated">
            <a:extLst>
              <a:ext uri="{FF2B5EF4-FFF2-40B4-BE49-F238E27FC236}">
                <a16:creationId xmlns:a16="http://schemas.microsoft.com/office/drawing/2014/main" id="{130BE551-7055-F0BB-78DE-368F31702CC2}"/>
              </a:ext>
            </a:extLst>
          </p:cNvPr>
          <p:cNvPicPr>
            <a:picLocks noChangeAspect="1"/>
          </p:cNvPicPr>
          <p:nvPr/>
        </p:nvPicPr>
        <p:blipFill rotWithShape="1">
          <a:blip r:embed="rId6">
            <a:extLst>
              <a:ext uri="{28A0092B-C50C-407E-A947-70E740481C1C}">
                <a14:useLocalDpi xmlns:a14="http://schemas.microsoft.com/office/drawing/2010/main" val="0"/>
              </a:ext>
            </a:extLst>
          </a:blip>
          <a:srcRect t="14050" r="-4" b="11581"/>
          <a:stretch/>
        </p:blipFill>
        <p:spPr>
          <a:xfrm>
            <a:off x="7936613" y="1560369"/>
            <a:ext cx="4255387" cy="26284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50547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8CF1B1A9-81D7-475B-9773-FA69E2D6C2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loating plants on lake">
            <a:extLst>
              <a:ext uri="{FF2B5EF4-FFF2-40B4-BE49-F238E27FC236}">
                <a16:creationId xmlns:a16="http://schemas.microsoft.com/office/drawing/2014/main" id="{C93FECF6-2EFA-44F0-8AB5-9B1FDA04535A}"/>
              </a:ext>
            </a:extLst>
          </p:cNvPr>
          <p:cNvPicPr>
            <a:picLocks noChangeAspect="1"/>
          </p:cNvPicPr>
          <p:nvPr/>
        </p:nvPicPr>
        <p:blipFill rotWithShape="1">
          <a:blip r:embed="rId2"/>
          <a:srcRect t="14122"/>
          <a:stretch/>
        </p:blipFill>
        <p:spPr>
          <a:xfrm>
            <a:off x="-3028" y="-844"/>
            <a:ext cx="12191980" cy="6857990"/>
          </a:xfrm>
          <a:prstGeom prst="rect">
            <a:avLst/>
          </a:prstGeom>
        </p:spPr>
      </p:pic>
      <p:sp>
        <p:nvSpPr>
          <p:cNvPr id="15" name="Rectangle 14">
            <a:extLst>
              <a:ext uri="{FF2B5EF4-FFF2-40B4-BE49-F238E27FC236}">
                <a16:creationId xmlns:a16="http://schemas.microsoft.com/office/drawing/2014/main" id="{825938E3-FCDD-4147-B4EC-232316751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48" y="-808"/>
            <a:ext cx="12188952" cy="3191317"/>
          </a:xfrm>
          <a:prstGeom prst="rect">
            <a:avLst/>
          </a:prstGeom>
          <a:gradFill>
            <a:gsLst>
              <a:gs pos="42000">
                <a:schemeClr val="tx1">
                  <a:alpha val="23000"/>
                </a:schemeClr>
              </a:gs>
              <a:gs pos="0">
                <a:schemeClr val="tx1">
                  <a:alpha val="0"/>
                </a:schemeClr>
              </a:gs>
              <a:gs pos="100000">
                <a:schemeClr val="tx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01A840-BA1B-CB72-7B32-3458C8E01672}"/>
              </a:ext>
            </a:extLst>
          </p:cNvPr>
          <p:cNvSpPr>
            <a:spLocks noGrp="1"/>
          </p:cNvSpPr>
          <p:nvPr>
            <p:ph type="title"/>
          </p:nvPr>
        </p:nvSpPr>
        <p:spPr>
          <a:xfrm>
            <a:off x="914400" y="716126"/>
            <a:ext cx="5076092" cy="1304013"/>
          </a:xfrm>
        </p:spPr>
        <p:txBody>
          <a:bodyPr vert="horz" lIns="0" tIns="0" rIns="0" bIns="0" rtlCol="0" anchor="b">
            <a:normAutofit/>
          </a:bodyPr>
          <a:lstStyle/>
          <a:p>
            <a:pPr algn="ctr"/>
            <a:r>
              <a:rPr lang="en-US" sz="4000" spc="750" dirty="0">
                <a:solidFill>
                  <a:srgbClr val="FFFFFF"/>
                </a:solidFill>
              </a:rPr>
              <a:t>HAMMOND: THE OASIS</a:t>
            </a:r>
          </a:p>
        </p:txBody>
      </p:sp>
      <p:sp>
        <p:nvSpPr>
          <p:cNvPr id="3" name="Content Placeholder 2">
            <a:extLst>
              <a:ext uri="{FF2B5EF4-FFF2-40B4-BE49-F238E27FC236}">
                <a16:creationId xmlns:a16="http://schemas.microsoft.com/office/drawing/2014/main" id="{872756ED-0DE6-F624-10D0-AB0E63884B3E}"/>
              </a:ext>
            </a:extLst>
          </p:cNvPr>
          <p:cNvSpPr>
            <a:spLocks noGrp="1"/>
          </p:cNvSpPr>
          <p:nvPr>
            <p:ph idx="1"/>
          </p:nvPr>
        </p:nvSpPr>
        <p:spPr>
          <a:xfrm>
            <a:off x="1398206" y="2538455"/>
            <a:ext cx="3584102" cy="890545"/>
          </a:xfrm>
        </p:spPr>
        <p:txBody>
          <a:bodyPr vert="horz" lIns="0" tIns="0" rIns="0" bIns="0" rtlCol="0">
            <a:normAutofit/>
          </a:bodyPr>
          <a:lstStyle/>
          <a:p>
            <a:pPr marL="0" indent="0" algn="ctr">
              <a:lnSpc>
                <a:spcPct val="150000"/>
              </a:lnSpc>
              <a:buNone/>
            </a:pPr>
            <a:r>
              <a:rPr lang="en-US" sz="1600" b="1" cap="all" spc="600" dirty="0">
                <a:hlinkClick r:id="rId3">
                  <a:extLst>
                    <a:ext uri="{A12FA001-AC4F-418D-AE19-62706E023703}">
                      <ahyp:hlinkClr xmlns:ahyp="http://schemas.microsoft.com/office/drawing/2018/hyperlinkcolor" val="tx"/>
                    </a:ext>
                  </a:extLst>
                </a:hlinkClick>
              </a:rPr>
              <a:t>The Oasis (HA).MOV (sharepoint.com)</a:t>
            </a:r>
            <a:endParaRPr lang="en-US" sz="1600" b="1" cap="all" spc="600" dirty="0"/>
          </a:p>
        </p:txBody>
      </p:sp>
      <p:sp>
        <p:nvSpPr>
          <p:cNvPr id="17" name="Rectangle 16">
            <a:extLst>
              <a:ext uri="{FF2B5EF4-FFF2-40B4-BE49-F238E27FC236}">
                <a16:creationId xmlns:a16="http://schemas.microsoft.com/office/drawing/2014/main" id="{9AA75596-FA3D-4A75-A3CB-443E14CBF5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372"/>
            <a:ext cx="12192000" cy="456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F5FBB9B-488E-47BA-9CA3-8CC9C7D157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3574FE0-C6E5-4148-8CC5-56169A790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077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1DBC8414-BE7E-4B6C-A114-B2C3795C8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EC398C5-5C2E-4038-9DB3-DE2B5A9BE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2F10B26-073B-4B10-8AAA-161242DD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3806" y="1153804"/>
            <a:ext cx="6346209" cy="4038601"/>
          </a:xfrm>
          <a:prstGeom prst="rect">
            <a:avLst/>
          </a:prstGeom>
          <a:gradFill>
            <a:gsLst>
              <a:gs pos="0">
                <a:schemeClr val="accent5">
                  <a:lumMod val="60000"/>
                  <a:lumOff val="40000"/>
                  <a:alpha val="0"/>
                </a:schemeClr>
              </a:gs>
              <a:gs pos="99000">
                <a:schemeClr val="accent2">
                  <a:alpha val="92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10DBBC7-698F-4A54-B1CB-A99F9CC35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9574" y="3578975"/>
            <a:ext cx="2502407" cy="4055644"/>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DE6E822A-8BCF-432C-83E6-BBE821476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13000">
                <a:schemeClr val="accent4">
                  <a:lumMod val="20000"/>
                  <a:lumOff val="80000"/>
                  <a:alpha val="200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111C4C7-64CD-C1D3-5875-EEB3E5AA28C5}"/>
              </a:ext>
            </a:extLst>
          </p:cNvPr>
          <p:cNvSpPr>
            <a:spLocks noGrp="1"/>
          </p:cNvSpPr>
          <p:nvPr>
            <p:ph type="title"/>
          </p:nvPr>
        </p:nvSpPr>
        <p:spPr>
          <a:xfrm>
            <a:off x="474243" y="681317"/>
            <a:ext cx="3236613" cy="3406187"/>
          </a:xfrm>
        </p:spPr>
        <p:txBody>
          <a:bodyPr vert="horz" lIns="0" tIns="0" rIns="0" bIns="0" rtlCol="0" anchor="b">
            <a:normAutofit/>
          </a:bodyPr>
          <a:lstStyle/>
          <a:p>
            <a:pPr algn="r"/>
            <a:r>
              <a:rPr lang="en-US" sz="3200" spc="750">
                <a:solidFill>
                  <a:schemeClr val="bg1"/>
                </a:solidFill>
              </a:rPr>
              <a:t>MRE: CALM CORNER IN HALLWAY</a:t>
            </a:r>
          </a:p>
        </p:txBody>
      </p:sp>
      <p:pic>
        <p:nvPicPr>
          <p:cNvPr id="7" name="Picture 6" descr="A classroom with a poster and a chair&#10;&#10;Description automatically generated">
            <a:extLst>
              <a:ext uri="{FF2B5EF4-FFF2-40B4-BE49-F238E27FC236}">
                <a16:creationId xmlns:a16="http://schemas.microsoft.com/office/drawing/2014/main" id="{422CA93E-7DCF-0853-E908-6C5D6B096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055456" y="858734"/>
            <a:ext cx="6869859" cy="5152394"/>
          </a:xfrm>
          <a:prstGeom prst="rect">
            <a:avLst/>
          </a:prstGeom>
        </p:spPr>
      </p:pic>
    </p:spTree>
    <p:extLst>
      <p:ext uri="{BB962C8B-B14F-4D97-AF65-F5344CB8AC3E}">
        <p14:creationId xmlns:p14="http://schemas.microsoft.com/office/powerpoint/2010/main" val="2799078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1DBC8414-BE7E-4B6C-A114-B2C3795C8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EC398C5-5C2E-4038-9DB3-DE2B5A9BE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2F10B26-073B-4B10-8AAA-161242DD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3806" y="1153804"/>
            <a:ext cx="6346209" cy="4038601"/>
          </a:xfrm>
          <a:prstGeom prst="rect">
            <a:avLst/>
          </a:prstGeom>
          <a:gradFill>
            <a:gsLst>
              <a:gs pos="0">
                <a:schemeClr val="accent5">
                  <a:lumMod val="60000"/>
                  <a:lumOff val="40000"/>
                  <a:alpha val="0"/>
                </a:schemeClr>
              </a:gs>
              <a:gs pos="99000">
                <a:schemeClr val="accent2">
                  <a:alpha val="92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10DBBC7-698F-4A54-B1CB-A99F9CC35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9574" y="3578975"/>
            <a:ext cx="2502407" cy="4055644"/>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E6E822A-8BCF-432C-83E6-BBE821476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13000">
                <a:schemeClr val="accent4">
                  <a:lumMod val="20000"/>
                  <a:lumOff val="80000"/>
                  <a:alpha val="200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AEE9E79-1647-76DC-5CDB-340E77827FE5}"/>
              </a:ext>
            </a:extLst>
          </p:cNvPr>
          <p:cNvSpPr>
            <a:spLocks noGrp="1"/>
          </p:cNvSpPr>
          <p:nvPr>
            <p:ph type="title"/>
          </p:nvPr>
        </p:nvSpPr>
        <p:spPr>
          <a:xfrm>
            <a:off x="474243" y="681317"/>
            <a:ext cx="3236613" cy="3406187"/>
          </a:xfrm>
        </p:spPr>
        <p:txBody>
          <a:bodyPr vert="horz" lIns="0" tIns="0" rIns="0" bIns="0" rtlCol="0" anchor="b">
            <a:normAutofit/>
          </a:bodyPr>
          <a:lstStyle/>
          <a:p>
            <a:pPr algn="r"/>
            <a:r>
              <a:rPr lang="en-US" sz="2200" spc="750">
                <a:solidFill>
                  <a:schemeClr val="bg1"/>
                </a:solidFill>
              </a:rPr>
              <a:t>‘GYM’/ACTIVE SPACES</a:t>
            </a:r>
          </a:p>
        </p:txBody>
      </p:sp>
      <p:pic>
        <p:nvPicPr>
          <p:cNvPr id="5" name="Content Placeholder 4" descr="A room with a variety of equipment&#10;&#10;Description automatically generated">
            <a:extLst>
              <a:ext uri="{FF2B5EF4-FFF2-40B4-BE49-F238E27FC236}">
                <a16:creationId xmlns:a16="http://schemas.microsoft.com/office/drawing/2014/main" id="{F38CF496-5D0E-B3BA-8EEE-145A66B6968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03619" y="657116"/>
            <a:ext cx="7214138" cy="5410603"/>
          </a:xfrm>
          <a:prstGeom prst="rect">
            <a:avLst/>
          </a:prstGeom>
        </p:spPr>
      </p:pic>
    </p:spTree>
    <p:extLst>
      <p:ext uri="{BB962C8B-B14F-4D97-AF65-F5344CB8AC3E}">
        <p14:creationId xmlns:p14="http://schemas.microsoft.com/office/powerpoint/2010/main" val="1833931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9EDC711F-4DA7-4E33-A776-F079ACDA6D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3E32D53-FD05-46F1-97E2-C13949F59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3" y="1"/>
            <a:ext cx="8110817" cy="6858000"/>
          </a:xfrm>
          <a:prstGeom prst="rect">
            <a:avLst/>
          </a:prstGeom>
          <a:gradFill>
            <a:gsLst>
              <a:gs pos="3000">
                <a:schemeClr val="accent5">
                  <a:alpha val="83000"/>
                </a:schemeClr>
              </a:gs>
              <a:gs pos="100000">
                <a:schemeClr val="accent6"/>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DA9E872-DB12-4A7B-A151-052FA0773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26407" y="-626409"/>
            <a:ext cx="6858002" cy="8110820"/>
          </a:xfrm>
          <a:prstGeom prst="rect">
            <a:avLst/>
          </a:prstGeom>
          <a:gradFill>
            <a:gsLst>
              <a:gs pos="11000">
                <a:schemeClr val="accent2">
                  <a:alpha val="50000"/>
                </a:schemeClr>
              </a:gs>
              <a:gs pos="99000">
                <a:schemeClr val="accent4">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B984CFC-8941-41C1-9730-F447E13EB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878315" y="-1878315"/>
            <a:ext cx="4354180" cy="8110814"/>
          </a:xfrm>
          <a:prstGeom prst="rect">
            <a:avLst/>
          </a:prstGeom>
          <a:gradFill>
            <a:gsLst>
              <a:gs pos="0">
                <a:schemeClr val="accent4">
                  <a:lumMod val="60000"/>
                  <a:lumOff val="40000"/>
                  <a:alpha val="26000"/>
                </a:schemeClr>
              </a:gs>
              <a:gs pos="92000">
                <a:schemeClr val="accent5">
                  <a:alpha val="33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3185161-AC26-4077-A972-6C3306B24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439" y="447866"/>
            <a:ext cx="6805130" cy="5909388"/>
          </a:xfrm>
          <a:prstGeom prst="rect">
            <a:avLst/>
          </a:prstGeom>
          <a:gradFill>
            <a:gsLst>
              <a:gs pos="38000">
                <a:schemeClr val="accent5">
                  <a:lumMod val="60000"/>
                  <a:lumOff val="40000"/>
                  <a:alpha val="0"/>
                </a:schemeClr>
              </a:gs>
              <a:gs pos="99000">
                <a:schemeClr val="accent5">
                  <a:alpha val="4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39B0F207-7872-4A1E-BCCD-EBF4B8A6AC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7178826">
            <a:off x="1555888" y="899682"/>
            <a:ext cx="5005754" cy="5005754"/>
          </a:xfrm>
          <a:prstGeom prst="ellipse">
            <a:avLst/>
          </a:prstGeom>
          <a:gradFill>
            <a:gsLst>
              <a:gs pos="31000">
                <a:schemeClr val="accent6">
                  <a:alpha val="0"/>
                </a:schemeClr>
              </a:gs>
              <a:gs pos="85000">
                <a:schemeClr val="accent6">
                  <a:lumMod val="60000"/>
                  <a:lumOff val="40000"/>
                  <a:alpha val="23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1B9799-63BC-15BB-2C7D-A4065C248552}"/>
              </a:ext>
            </a:extLst>
          </p:cNvPr>
          <p:cNvSpPr>
            <a:spLocks noGrp="1"/>
          </p:cNvSpPr>
          <p:nvPr>
            <p:ph type="title"/>
          </p:nvPr>
        </p:nvSpPr>
        <p:spPr>
          <a:xfrm>
            <a:off x="1371600" y="1467134"/>
            <a:ext cx="4724399" cy="2548275"/>
          </a:xfrm>
        </p:spPr>
        <p:txBody>
          <a:bodyPr vert="horz" lIns="0" tIns="0" rIns="0" bIns="0" rtlCol="0" anchor="t">
            <a:normAutofit/>
          </a:bodyPr>
          <a:lstStyle/>
          <a:p>
            <a:pPr>
              <a:lnSpc>
                <a:spcPct val="90000"/>
              </a:lnSpc>
            </a:pPr>
            <a:r>
              <a:rPr lang="en-US" sz="3700" spc="750">
                <a:solidFill>
                  <a:schemeClr val="bg1"/>
                </a:solidFill>
              </a:rPr>
              <a:t>CLASSROOM DESIGN INSPIRATION: MME CUNLIFFE @ LV</a:t>
            </a:r>
          </a:p>
        </p:txBody>
      </p:sp>
      <p:pic>
        <p:nvPicPr>
          <p:cNvPr id="5" name="Content Placeholder 4" descr="A room with a large screen&#10;&#10;Description automatically generated">
            <a:extLst>
              <a:ext uri="{FF2B5EF4-FFF2-40B4-BE49-F238E27FC236}">
                <a16:creationId xmlns:a16="http://schemas.microsoft.com/office/drawing/2014/main" id="{438D5B86-E48B-9CC3-0ADD-656D2FB45F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78593" y="457200"/>
            <a:ext cx="4463334" cy="5951114"/>
          </a:xfrm>
          <a:prstGeom prst="rect">
            <a:avLst/>
          </a:prstGeom>
        </p:spPr>
      </p:pic>
    </p:spTree>
    <p:extLst>
      <p:ext uri="{BB962C8B-B14F-4D97-AF65-F5344CB8AC3E}">
        <p14:creationId xmlns:p14="http://schemas.microsoft.com/office/powerpoint/2010/main" val="1566888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F82025A0-5D1F-4054-8273-6A919D75D2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6244B84-452A-4BE8-BEA4-A7CCA098C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1793"/>
            <a:ext cx="12193492" cy="6869793"/>
          </a:xfrm>
          <a:prstGeom prst="rect">
            <a:avLst/>
          </a:prstGeom>
          <a:gradFill>
            <a:gsLst>
              <a:gs pos="0">
                <a:schemeClr val="accent5">
                  <a:alpha val="83000"/>
                </a:schemeClr>
              </a:gs>
              <a:gs pos="100000">
                <a:schemeClr val="accent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6220EA9-AB07-4E8F-9E57-B281453FF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714750" y="-1068668"/>
            <a:ext cx="6439521" cy="8517963"/>
          </a:xfrm>
          <a:prstGeom prst="rect">
            <a:avLst/>
          </a:prstGeom>
          <a:gradFill>
            <a:gsLst>
              <a:gs pos="51000">
                <a:schemeClr val="accent2">
                  <a:lumMod val="60000"/>
                  <a:lumOff val="40000"/>
                  <a:alpha val="33000"/>
                </a:schemeClr>
              </a:gs>
              <a:gs pos="100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C44646F-1A59-47A2-AD5D-54DCAECD5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1102" y="-2661103"/>
            <a:ext cx="6869793" cy="12191998"/>
          </a:xfrm>
          <a:prstGeom prst="rect">
            <a:avLst/>
          </a:prstGeom>
          <a:gradFill>
            <a:gsLst>
              <a:gs pos="6000">
                <a:schemeClr val="accent2">
                  <a:alpha val="45000"/>
                </a:schemeClr>
              </a:gs>
              <a:gs pos="74000">
                <a:schemeClr val="accent4">
                  <a:alpha val="2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C7544BED-FB42-4737-9370-482C3CE0D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49752" y="-3761546"/>
            <a:ext cx="4692495" cy="12192001"/>
          </a:xfrm>
          <a:prstGeom prst="rect">
            <a:avLst/>
          </a:prstGeom>
          <a:gradFill>
            <a:gsLst>
              <a:gs pos="0">
                <a:schemeClr val="accent4">
                  <a:alpha val="0"/>
                </a:schemeClr>
              </a:gs>
              <a:gs pos="99000">
                <a:schemeClr val="accent5">
                  <a:alpha val="32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35CF4F-19E9-9F92-163D-AB57EF8976A6}"/>
              </a:ext>
            </a:extLst>
          </p:cNvPr>
          <p:cNvSpPr>
            <a:spLocks noGrp="1"/>
          </p:cNvSpPr>
          <p:nvPr>
            <p:ph type="title"/>
          </p:nvPr>
        </p:nvSpPr>
        <p:spPr>
          <a:xfrm>
            <a:off x="940820" y="696199"/>
            <a:ext cx="10353774" cy="950759"/>
          </a:xfrm>
        </p:spPr>
        <p:txBody>
          <a:bodyPr vert="horz" lIns="0" tIns="0" rIns="0" bIns="0" rtlCol="0" anchor="ctr">
            <a:normAutofit/>
          </a:bodyPr>
          <a:lstStyle/>
          <a:p>
            <a:pPr algn="ctr"/>
            <a:r>
              <a:rPr lang="en-US" sz="3200" spc="750" dirty="0">
                <a:solidFill>
                  <a:schemeClr val="bg1"/>
                </a:solidFill>
              </a:rPr>
              <a:t>Ms. </a:t>
            </a:r>
            <a:r>
              <a:rPr lang="en-US" sz="3200" spc="750" dirty="0" err="1">
                <a:solidFill>
                  <a:schemeClr val="bg1"/>
                </a:solidFill>
              </a:rPr>
              <a:t>LeiEr’s</a:t>
            </a:r>
            <a:r>
              <a:rPr lang="en-US" sz="3200" spc="750" dirty="0">
                <a:solidFill>
                  <a:schemeClr val="bg1"/>
                </a:solidFill>
              </a:rPr>
              <a:t> Classroom GE</a:t>
            </a:r>
          </a:p>
        </p:txBody>
      </p:sp>
      <p:pic>
        <p:nvPicPr>
          <p:cNvPr id="5" name="Content Placeholder 4" descr="A classroom with many pieces of paper on the wall&#10;&#10;Description automatically generated">
            <a:extLst>
              <a:ext uri="{FF2B5EF4-FFF2-40B4-BE49-F238E27FC236}">
                <a16:creationId xmlns:a16="http://schemas.microsoft.com/office/drawing/2014/main" id="{3E6AE711-5B8A-7F50-07A5-B0217A5CB94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4910" y="1944825"/>
            <a:ext cx="4405745" cy="3304309"/>
          </a:xfrm>
          <a:prstGeom prst="rect">
            <a:avLst/>
          </a:prstGeom>
        </p:spPr>
      </p:pic>
      <p:pic>
        <p:nvPicPr>
          <p:cNvPr id="7" name="Picture 6" descr="A classroom with a black floor and pink walls&#10;&#10;Description automatically generated">
            <a:extLst>
              <a:ext uri="{FF2B5EF4-FFF2-40B4-BE49-F238E27FC236}">
                <a16:creationId xmlns:a16="http://schemas.microsoft.com/office/drawing/2014/main" id="{2A857476-FC5E-D5A8-72C5-FE5D146CB6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7303" y="1958686"/>
            <a:ext cx="4405745" cy="3304309"/>
          </a:xfrm>
          <a:prstGeom prst="rect">
            <a:avLst/>
          </a:prstGeom>
        </p:spPr>
      </p:pic>
    </p:spTree>
    <p:extLst>
      <p:ext uri="{BB962C8B-B14F-4D97-AF65-F5344CB8AC3E}">
        <p14:creationId xmlns:p14="http://schemas.microsoft.com/office/powerpoint/2010/main" val="2974286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4D896123-1B32-4CB1-B2ED-E34BBC26B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desk with lights and a lamp&#10;&#10;Description automatically generated">
            <a:extLst>
              <a:ext uri="{FF2B5EF4-FFF2-40B4-BE49-F238E27FC236}">
                <a16:creationId xmlns:a16="http://schemas.microsoft.com/office/drawing/2014/main" id="{0311666E-31F7-DEC8-E17C-3AE2419AF28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6954" b="8046"/>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id="{54F04D94-5D02-443B-801E-0CAC1D4E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6400372"/>
            <a:ext cx="12192000" cy="456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57DA40C-10B8-4678-8433-AA03ED65E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311693C-0DEB-6913-155B-813DE1416690}"/>
              </a:ext>
            </a:extLst>
          </p:cNvPr>
          <p:cNvSpPr>
            <a:spLocks noGrp="1"/>
          </p:cNvSpPr>
          <p:nvPr>
            <p:ph type="title"/>
          </p:nvPr>
        </p:nvSpPr>
        <p:spPr>
          <a:xfrm>
            <a:off x="751114" y="620486"/>
            <a:ext cx="5344886" cy="4062547"/>
          </a:xfrm>
        </p:spPr>
        <p:txBody>
          <a:bodyPr vert="horz" lIns="0" tIns="0" rIns="0" bIns="0" rtlCol="0" anchor="b">
            <a:normAutofit/>
          </a:bodyPr>
          <a:lstStyle/>
          <a:p>
            <a:r>
              <a:rPr lang="en-US" sz="4000" spc="750" dirty="0">
                <a:solidFill>
                  <a:schemeClr val="bg1"/>
                </a:solidFill>
              </a:rPr>
              <a:t>ALOUETTE ELEMENTARY OFFICE</a:t>
            </a:r>
          </a:p>
        </p:txBody>
      </p:sp>
      <p:sp>
        <p:nvSpPr>
          <p:cNvPr id="20" name="Rectangle 19">
            <a:extLst>
              <a:ext uri="{FF2B5EF4-FFF2-40B4-BE49-F238E27FC236}">
                <a16:creationId xmlns:a16="http://schemas.microsoft.com/office/drawing/2014/main" id="{6FF3D9AA-2746-40BA-A174-3C45EA458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0BF160C-EC5F-45F5-9B8D-197AFA37B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2446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E3AE8C3-8F65-40F4-BABE-E70F38301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alpha val="78000"/>
                </a:schemeClr>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FC4764-B8D5-4F87-95DB-3125B2D12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9728" y="59346"/>
            <a:ext cx="4156527" cy="4037836"/>
          </a:xfrm>
          <a:prstGeom prst="rect">
            <a:avLst/>
          </a:prstGeom>
          <a:gradFill>
            <a:gsLst>
              <a:gs pos="0">
                <a:schemeClr val="accent5">
                  <a:alpha val="47000"/>
                </a:schemeClr>
              </a:gs>
              <a:gs pos="100000">
                <a:schemeClr val="accent4">
                  <a:alpha val="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C1654F-94F5-497E-8ECF-F2A7E84D6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68313" y="3587284"/>
            <a:ext cx="2501977" cy="4038601"/>
          </a:xfrm>
          <a:prstGeom prst="rect">
            <a:avLst/>
          </a:prstGeom>
          <a:gradFill>
            <a:gsLst>
              <a:gs pos="0">
                <a:schemeClr val="accent5">
                  <a:lumMod val="60000"/>
                  <a:lumOff val="40000"/>
                  <a:alpha val="0"/>
                </a:schemeClr>
              </a:gs>
              <a:gs pos="99000">
                <a:schemeClr val="accent2">
                  <a:alpha val="7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5254" y="969296"/>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58000">
                <a:schemeClr val="bg1">
                  <a:alpha val="0"/>
                </a:schemeClr>
              </a:gs>
              <a:gs pos="100000">
                <a:schemeClr val="accent6">
                  <a:alpha val="35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FD97FDC-2303-1035-D6A9-DD9D85FD25E2}"/>
              </a:ext>
            </a:extLst>
          </p:cNvPr>
          <p:cNvSpPr>
            <a:spLocks noGrp="1"/>
          </p:cNvSpPr>
          <p:nvPr>
            <p:ph type="title"/>
          </p:nvPr>
        </p:nvSpPr>
        <p:spPr>
          <a:xfrm>
            <a:off x="409518" y="586855"/>
            <a:ext cx="3258570" cy="3387497"/>
          </a:xfrm>
        </p:spPr>
        <p:txBody>
          <a:bodyPr anchor="b">
            <a:normAutofit/>
          </a:bodyPr>
          <a:lstStyle/>
          <a:p>
            <a:pPr algn="r"/>
            <a:r>
              <a:rPr lang="en-US" sz="3200">
                <a:solidFill>
                  <a:schemeClr val="bg1"/>
                </a:solidFill>
              </a:rPr>
              <a:t>RESOURCES</a:t>
            </a:r>
          </a:p>
        </p:txBody>
      </p:sp>
      <p:sp>
        <p:nvSpPr>
          <p:cNvPr id="3" name="Content Placeholder 2">
            <a:extLst>
              <a:ext uri="{FF2B5EF4-FFF2-40B4-BE49-F238E27FC236}">
                <a16:creationId xmlns:a16="http://schemas.microsoft.com/office/drawing/2014/main" id="{22054483-7153-8D2A-7484-3D724A75716B}"/>
              </a:ext>
            </a:extLst>
          </p:cNvPr>
          <p:cNvSpPr>
            <a:spLocks noGrp="1"/>
          </p:cNvSpPr>
          <p:nvPr>
            <p:ph idx="1"/>
          </p:nvPr>
        </p:nvSpPr>
        <p:spPr>
          <a:xfrm>
            <a:off x="4581727" y="833535"/>
            <a:ext cx="3025303" cy="5361991"/>
          </a:xfrm>
        </p:spPr>
        <p:txBody>
          <a:bodyPr anchor="ctr">
            <a:normAutofit/>
          </a:bodyPr>
          <a:lstStyle/>
          <a:p>
            <a:r>
              <a:rPr lang="en-US" sz="1600"/>
              <a:t>Classroom Design Checklist: OT website</a:t>
            </a:r>
          </a:p>
          <a:p>
            <a:pPr lvl="1"/>
            <a:r>
              <a:rPr lang="en-US" sz="1600"/>
              <a:t>https://ls.sd42.ca/wp-content/uploads/2018/06/Classroom-Design-Considerations-Handout1.pdf</a:t>
            </a:r>
          </a:p>
        </p:txBody>
      </p:sp>
      <p:pic>
        <p:nvPicPr>
          <p:cNvPr id="5" name="Picture 4" descr="Abstract blurred public library with bookshelves">
            <a:extLst>
              <a:ext uri="{FF2B5EF4-FFF2-40B4-BE49-F238E27FC236}">
                <a16:creationId xmlns:a16="http://schemas.microsoft.com/office/drawing/2014/main" id="{CBED621B-3F05-FF4A-C2F2-B08B61AB9B28}"/>
              </a:ext>
            </a:extLst>
          </p:cNvPr>
          <p:cNvPicPr>
            <a:picLocks noChangeAspect="1"/>
          </p:cNvPicPr>
          <p:nvPr/>
        </p:nvPicPr>
        <p:blipFill rotWithShape="1">
          <a:blip r:embed="rId2"/>
          <a:srcRect l="18962" r="41302" b="-1"/>
          <a:stretch/>
        </p:blipFill>
        <p:spPr>
          <a:xfrm>
            <a:off x="8109502" y="10"/>
            <a:ext cx="4082498" cy="6857990"/>
          </a:xfrm>
          <a:prstGeom prst="rect">
            <a:avLst/>
          </a:prstGeom>
        </p:spPr>
      </p:pic>
    </p:spTree>
    <p:extLst>
      <p:ext uri="{BB962C8B-B14F-4D97-AF65-F5344CB8AC3E}">
        <p14:creationId xmlns:p14="http://schemas.microsoft.com/office/powerpoint/2010/main" val="3224476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7D8502-E78E-AE6F-E51E-42F5C63677AD}"/>
              </a:ext>
            </a:extLst>
          </p:cNvPr>
          <p:cNvSpPr>
            <a:spLocks noGrp="1"/>
          </p:cNvSpPr>
          <p:nvPr>
            <p:ph type="title"/>
          </p:nvPr>
        </p:nvSpPr>
        <p:spPr>
          <a:xfrm>
            <a:off x="1371600" y="431601"/>
            <a:ext cx="5268036" cy="1460207"/>
          </a:xfrm>
        </p:spPr>
        <p:txBody>
          <a:bodyPr anchor="b">
            <a:normAutofit/>
          </a:bodyPr>
          <a:lstStyle/>
          <a:p>
            <a:r>
              <a:rPr lang="en-US" dirty="0"/>
              <a:t>THE SPA OR THE GYM?</a:t>
            </a:r>
          </a:p>
        </p:txBody>
      </p:sp>
      <p:sp>
        <p:nvSpPr>
          <p:cNvPr id="3" name="Content Placeholder 2">
            <a:extLst>
              <a:ext uri="{FF2B5EF4-FFF2-40B4-BE49-F238E27FC236}">
                <a16:creationId xmlns:a16="http://schemas.microsoft.com/office/drawing/2014/main" id="{BCC91832-B44B-581B-8A33-0EA34932BD57}"/>
              </a:ext>
            </a:extLst>
          </p:cNvPr>
          <p:cNvSpPr>
            <a:spLocks noGrp="1"/>
          </p:cNvSpPr>
          <p:nvPr>
            <p:ph idx="1"/>
          </p:nvPr>
        </p:nvSpPr>
        <p:spPr>
          <a:xfrm>
            <a:off x="996462" y="2086708"/>
            <a:ext cx="6705600" cy="4022381"/>
          </a:xfrm>
        </p:spPr>
        <p:txBody>
          <a:bodyPr anchor="t">
            <a:normAutofit fontScale="85000" lnSpcReduction="10000"/>
          </a:bodyPr>
          <a:lstStyle/>
          <a:p>
            <a:pPr>
              <a:lnSpc>
                <a:spcPct val="110000"/>
              </a:lnSpc>
            </a:pPr>
            <a:r>
              <a:rPr lang="en-US" sz="2400" dirty="0"/>
              <a:t>Does the student need an </a:t>
            </a:r>
            <a:r>
              <a:rPr lang="en-US" sz="2400" b="1" dirty="0"/>
              <a:t>active break (gym) </a:t>
            </a:r>
            <a:r>
              <a:rPr lang="en-US" sz="2400" dirty="0"/>
              <a:t>to help down-regulate, or do they need a </a:t>
            </a:r>
            <a:r>
              <a:rPr lang="en-US" sz="2400" b="1" dirty="0"/>
              <a:t>quiet, chill (spa</a:t>
            </a:r>
            <a:r>
              <a:rPr lang="en-US" sz="2400" dirty="0"/>
              <a:t>) break? </a:t>
            </a:r>
          </a:p>
          <a:p>
            <a:pPr marL="0" indent="0">
              <a:lnSpc>
                <a:spcPct val="110000"/>
              </a:lnSpc>
              <a:buNone/>
            </a:pPr>
            <a:endParaRPr lang="en-US" sz="2400" dirty="0"/>
          </a:p>
          <a:p>
            <a:pPr>
              <a:lnSpc>
                <a:spcPct val="110000"/>
              </a:lnSpc>
            </a:pPr>
            <a:r>
              <a:rPr lang="en-US" sz="2400" dirty="0"/>
              <a:t>They may benefit from </a:t>
            </a:r>
            <a:r>
              <a:rPr lang="en-US" sz="2400" b="1" dirty="0"/>
              <a:t>both</a:t>
            </a:r>
            <a:r>
              <a:rPr lang="en-US" sz="2400" dirty="0"/>
              <a:t> environments, at </a:t>
            </a:r>
            <a:r>
              <a:rPr lang="en-US" sz="2400" b="1" dirty="0"/>
              <a:t>different</a:t>
            </a:r>
            <a:r>
              <a:rPr lang="en-US" sz="2400" dirty="0"/>
              <a:t> </a:t>
            </a:r>
            <a:r>
              <a:rPr lang="en-US" sz="2400" b="1" dirty="0"/>
              <a:t>times of the day</a:t>
            </a:r>
            <a:r>
              <a:rPr lang="en-US" sz="2400" dirty="0"/>
              <a:t>. It is important there is a plan of what activities will be tried prior to entering any space.</a:t>
            </a:r>
          </a:p>
          <a:p>
            <a:pPr marL="0" indent="0">
              <a:lnSpc>
                <a:spcPct val="110000"/>
              </a:lnSpc>
              <a:buNone/>
            </a:pPr>
            <a:endParaRPr lang="en-US" sz="2400" dirty="0"/>
          </a:p>
          <a:p>
            <a:pPr>
              <a:lnSpc>
                <a:spcPct val="110000"/>
              </a:lnSpc>
            </a:pPr>
            <a:r>
              <a:rPr lang="en-US" sz="2400" dirty="0"/>
              <a:t>It is important that the adult and student are </a:t>
            </a:r>
            <a:r>
              <a:rPr lang="en-US" sz="2400" b="1" dirty="0"/>
              <a:t>engaged</a:t>
            </a:r>
            <a:r>
              <a:rPr lang="en-US" sz="2400" dirty="0"/>
              <a:t> together throughout, and that active breaks (“gym”) are </a:t>
            </a:r>
            <a:r>
              <a:rPr lang="en-US" sz="2400" b="1" dirty="0"/>
              <a:t>structured</a:t>
            </a:r>
            <a:r>
              <a:rPr lang="en-US" sz="2400" dirty="0"/>
              <a:t>. </a:t>
            </a:r>
          </a:p>
        </p:txBody>
      </p:sp>
      <p:pic>
        <p:nvPicPr>
          <p:cNvPr id="5" name="Picture 4" descr="A question mark in a glass shape&#10;&#10;Description automatically generated">
            <a:extLst>
              <a:ext uri="{FF2B5EF4-FFF2-40B4-BE49-F238E27FC236}">
                <a16:creationId xmlns:a16="http://schemas.microsoft.com/office/drawing/2014/main" id="{2FFA5FF0-102A-4875-A9EC-21AD00FB570A}"/>
              </a:ext>
            </a:extLst>
          </p:cNvPr>
          <p:cNvPicPr>
            <a:picLocks noChangeAspect="1"/>
          </p:cNvPicPr>
          <p:nvPr/>
        </p:nvPicPr>
        <p:blipFill rotWithShape="1">
          <a:blip r:embed="rId2">
            <a:extLst>
              <a:ext uri="{28A0092B-C50C-407E-A947-70E740481C1C}">
                <a14:useLocalDpi xmlns:a14="http://schemas.microsoft.com/office/drawing/2010/main" val="0"/>
              </a:ext>
            </a:extLst>
          </a:blip>
          <a:srcRect t="10272" r="1" b="9649"/>
          <a:stretch/>
        </p:blipFill>
        <p:spPr>
          <a:xfrm>
            <a:off x="7702062" y="431601"/>
            <a:ext cx="4182509" cy="4182509"/>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12" name="Rectangle 1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70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7805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Rectangle 103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ectangle 104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44" name="Rectangle 1043">
            <a:extLst>
              <a:ext uri="{FF2B5EF4-FFF2-40B4-BE49-F238E27FC236}">
                <a16:creationId xmlns:a16="http://schemas.microsoft.com/office/drawing/2014/main" id="{D3F794D0-2982-490E-88DA-93D489750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11 Ways to Chill Out in 5 Minutes or Less - Goodnet">
            <a:extLst>
              <a:ext uri="{FF2B5EF4-FFF2-40B4-BE49-F238E27FC236}">
                <a16:creationId xmlns:a16="http://schemas.microsoft.com/office/drawing/2014/main" id="{6D1967C4-673A-A618-B7B8-57BB30A440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954" b="6017"/>
          <a:stretch/>
        </p:blipFill>
        <p:spPr bwMode="auto">
          <a:xfrm>
            <a:off x="-2" y="10"/>
            <a:ext cx="12192002" cy="4461036"/>
          </a:xfrm>
          <a:prstGeom prst="rect">
            <a:avLst/>
          </a:prstGeom>
          <a:noFill/>
          <a:extLst>
            <a:ext uri="{909E8E84-426E-40DD-AFC4-6F175D3DCCD1}">
              <a14:hiddenFill xmlns:a14="http://schemas.microsoft.com/office/drawing/2010/main">
                <a:solidFill>
                  <a:srgbClr val="FFFFFF"/>
                </a:solidFill>
              </a14:hiddenFill>
            </a:ext>
          </a:extLst>
        </p:spPr>
      </p:pic>
      <p:sp>
        <p:nvSpPr>
          <p:cNvPr id="1046" name="Rectangle 1045">
            <a:extLst>
              <a:ext uri="{FF2B5EF4-FFF2-40B4-BE49-F238E27FC236}">
                <a16:creationId xmlns:a16="http://schemas.microsoft.com/office/drawing/2014/main" id="{AFD24A3D-F07A-44A9-BE55-5576292E1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460827"/>
            <a:ext cx="12192003" cy="2397392"/>
          </a:xfrm>
          <a:prstGeom prst="rect">
            <a:avLst/>
          </a:prstGeom>
          <a:gradFill>
            <a:gsLst>
              <a:gs pos="8000">
                <a:schemeClr val="accent6"/>
              </a:gs>
              <a:gs pos="86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Rectangle 1047">
            <a:extLst>
              <a:ext uri="{FF2B5EF4-FFF2-40B4-BE49-F238E27FC236}">
                <a16:creationId xmlns:a16="http://schemas.microsoft.com/office/drawing/2014/main" id="{204441C9-FD2D-4031-B5C5-67478196C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038600" y="4463553"/>
            <a:ext cx="8153401" cy="2394447"/>
          </a:xfrm>
          <a:prstGeom prst="rect">
            <a:avLst/>
          </a:prstGeom>
          <a:gradFill>
            <a:gsLst>
              <a:gs pos="0">
                <a:schemeClr val="accent5">
                  <a:lumMod val="60000"/>
                  <a:lumOff val="40000"/>
                  <a:alpha val="0"/>
                </a:schemeClr>
              </a:gs>
              <a:gs pos="99000">
                <a:schemeClr val="accent2">
                  <a:alpha val="81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0" name="Freeform: Shape 1049">
            <a:extLst>
              <a:ext uri="{FF2B5EF4-FFF2-40B4-BE49-F238E27FC236}">
                <a16:creationId xmlns:a16="http://schemas.microsoft.com/office/drawing/2014/main" id="{EBF09AEC-6E6E-418F-9974-8730F1B2B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4834054">
            <a:off x="2944145" y="2710934"/>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chemeClr val="accent6">
                  <a:alpha val="12000"/>
                </a:schemeClr>
              </a:gs>
              <a:gs pos="100000">
                <a:schemeClr val="accent6">
                  <a:lumMod val="60000"/>
                  <a:lumOff val="40000"/>
                  <a:alpha val="20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52" name="Rectangle 1051">
            <a:extLst>
              <a:ext uri="{FF2B5EF4-FFF2-40B4-BE49-F238E27FC236}">
                <a16:creationId xmlns:a16="http://schemas.microsoft.com/office/drawing/2014/main" id="{3D9D3989-3E00-4727-914E-959DFE8FA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76701" y="4460827"/>
            <a:ext cx="8115300" cy="1945408"/>
          </a:xfrm>
          <a:prstGeom prst="rect">
            <a:avLst/>
          </a:prstGeom>
          <a:gradFill>
            <a:gsLst>
              <a:gs pos="0">
                <a:schemeClr val="accent6">
                  <a:alpha val="16000"/>
                </a:schemeClr>
              </a:gs>
              <a:gs pos="62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636830-6E33-FD9A-7AA1-C40D44C77F82}"/>
              </a:ext>
            </a:extLst>
          </p:cNvPr>
          <p:cNvSpPr>
            <a:spLocks noGrp="1"/>
          </p:cNvSpPr>
          <p:nvPr>
            <p:ph type="title"/>
          </p:nvPr>
        </p:nvSpPr>
        <p:spPr>
          <a:xfrm>
            <a:off x="1383807" y="4611271"/>
            <a:ext cx="9436593" cy="1171556"/>
          </a:xfrm>
        </p:spPr>
        <p:txBody>
          <a:bodyPr vert="horz" lIns="0" tIns="0" rIns="0" bIns="0" rtlCol="0" anchor="b">
            <a:normAutofit/>
          </a:bodyPr>
          <a:lstStyle/>
          <a:p>
            <a:r>
              <a:rPr lang="en-US" spc="750">
                <a:solidFill>
                  <a:schemeClr val="bg1"/>
                </a:solidFill>
              </a:rPr>
              <a:t>New “spa” spaces IN sd42</a:t>
            </a:r>
          </a:p>
        </p:txBody>
      </p:sp>
    </p:spTree>
    <p:extLst>
      <p:ext uri="{BB962C8B-B14F-4D97-AF65-F5344CB8AC3E}">
        <p14:creationId xmlns:p14="http://schemas.microsoft.com/office/powerpoint/2010/main" val="96958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0BF4A1-714C-419E-A19F-578DE93BE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F91A9BD-D57F-4941-931F-40597AB3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54DB264-9467-4730-B9E9-C9A97DD66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90128" y="3609527"/>
            <a:ext cx="2458347" cy="4038601"/>
          </a:xfrm>
          <a:prstGeom prst="rect">
            <a:avLst/>
          </a:prstGeom>
          <a:gradFill>
            <a:gsLst>
              <a:gs pos="0">
                <a:schemeClr val="accent5">
                  <a:lumMod val="60000"/>
                  <a:lumOff val="40000"/>
                  <a:alpha val="0"/>
                </a:schemeClr>
              </a:gs>
              <a:gs pos="99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BB097F88-2120-47B4-B891-5B28F66BB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4227" y="1757079"/>
            <a:ext cx="3900088" cy="4178958"/>
          </a:xfrm>
          <a:custGeom>
            <a:avLst/>
            <a:gdLst>
              <a:gd name="connsiteX0" fmla="*/ 2431956 w 3900088"/>
              <a:gd name="connsiteY0" fmla="*/ 93939 h 4178958"/>
              <a:gd name="connsiteX1" fmla="*/ 3900088 w 3900088"/>
              <a:gd name="connsiteY1" fmla="*/ 2089479 h 4178958"/>
              <a:gd name="connsiteX2" fmla="*/ 1810609 w 3900088"/>
              <a:gd name="connsiteY2" fmla="*/ 4178958 h 4178958"/>
              <a:gd name="connsiteX3" fmla="*/ 77980 w 3900088"/>
              <a:gd name="connsiteY3" fmla="*/ 3257727 h 4178958"/>
              <a:gd name="connsiteX4" fmla="*/ 0 w 3900088"/>
              <a:gd name="connsiteY4" fmla="*/ 3129367 h 4178958"/>
              <a:gd name="connsiteX5" fmla="*/ 831517 w 3900088"/>
              <a:gd name="connsiteY5" fmla="*/ 244059 h 4178958"/>
              <a:gd name="connsiteX6" fmla="*/ 997290 w 3900088"/>
              <a:gd name="connsiteY6" fmla="*/ 164202 h 4178958"/>
              <a:gd name="connsiteX7" fmla="*/ 1810609 w 3900088"/>
              <a:gd name="connsiteY7" fmla="*/ 0 h 4178958"/>
              <a:gd name="connsiteX8" fmla="*/ 2431956 w 3900088"/>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088" h="4178958">
                <a:moveTo>
                  <a:pt x="2431956" y="93939"/>
                </a:moveTo>
                <a:cubicBezTo>
                  <a:pt x="3282517" y="358491"/>
                  <a:pt x="3900088" y="1151865"/>
                  <a:pt x="3900088" y="2089479"/>
                </a:cubicBezTo>
                <a:cubicBezTo>
                  <a:pt x="3900088" y="3243466"/>
                  <a:pt x="2964596" y="4178958"/>
                  <a:pt x="1810609" y="4178958"/>
                </a:cubicBezTo>
                <a:cubicBezTo>
                  <a:pt x="1089367" y="4178958"/>
                  <a:pt x="453475" y="3813531"/>
                  <a:pt x="77980" y="3257727"/>
                </a:cubicBezTo>
                <a:lnTo>
                  <a:pt x="0" y="3129367"/>
                </a:lnTo>
                <a:lnTo>
                  <a:pt x="831517" y="244059"/>
                </a:lnTo>
                <a:lnTo>
                  <a:pt x="997290" y="164202"/>
                </a:lnTo>
                <a:cubicBezTo>
                  <a:pt x="1247271" y="58468"/>
                  <a:pt x="1522112" y="0"/>
                  <a:pt x="1810609" y="0"/>
                </a:cubicBezTo>
                <a:cubicBezTo>
                  <a:pt x="2026982" y="0"/>
                  <a:pt x="2235673" y="32888"/>
                  <a:pt x="2431956" y="93939"/>
                </a:cubicBezTo>
                <a:close/>
              </a:path>
            </a:pathLst>
          </a:custGeom>
          <a:gradFill>
            <a:gsLst>
              <a:gs pos="36000">
                <a:schemeClr val="accent6">
                  <a:lumMod val="60000"/>
                  <a:lumOff val="40000"/>
                  <a:alpha val="6000"/>
                </a:schemeClr>
              </a:gs>
              <a:gs pos="100000">
                <a:schemeClr val="accent6">
                  <a:alpha val="2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Rectangle 16">
            <a:extLst>
              <a:ext uri="{FF2B5EF4-FFF2-40B4-BE49-F238E27FC236}">
                <a16:creationId xmlns:a16="http://schemas.microsoft.com/office/drawing/2014/main" id="{BF9338F5-05AB-4DC5-BD1C-1A9F26C38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0099" y="411154"/>
            <a:ext cx="4395601" cy="3581400"/>
          </a:xfrm>
          <a:prstGeom prst="rect">
            <a:avLst/>
          </a:prstGeom>
          <a:gradFill>
            <a:gsLst>
              <a:gs pos="0">
                <a:schemeClr val="accent5">
                  <a:alpha val="29000"/>
                </a:schemeClr>
              </a:gs>
              <a:gs pos="100000">
                <a:schemeClr val="accent4">
                  <a:alpha val="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89BDF1-9148-739B-C843-7A0373E7C66C}"/>
              </a:ext>
            </a:extLst>
          </p:cNvPr>
          <p:cNvSpPr>
            <a:spLocks noGrp="1"/>
          </p:cNvSpPr>
          <p:nvPr>
            <p:ph type="title"/>
          </p:nvPr>
        </p:nvSpPr>
        <p:spPr>
          <a:xfrm>
            <a:off x="457200" y="868280"/>
            <a:ext cx="3390645" cy="3363597"/>
          </a:xfrm>
        </p:spPr>
        <p:txBody>
          <a:bodyPr>
            <a:normAutofit/>
          </a:bodyPr>
          <a:lstStyle/>
          <a:p>
            <a:pPr algn="r"/>
            <a:r>
              <a:rPr lang="en-US" sz="2500">
                <a:solidFill>
                  <a:schemeClr val="bg1"/>
                </a:solidFill>
              </a:rPr>
              <a:t>KEY COMPONENTS</a:t>
            </a:r>
          </a:p>
        </p:txBody>
      </p:sp>
      <p:graphicFrame>
        <p:nvGraphicFramePr>
          <p:cNvPr id="5" name="Content Placeholder 2">
            <a:extLst>
              <a:ext uri="{FF2B5EF4-FFF2-40B4-BE49-F238E27FC236}">
                <a16:creationId xmlns:a16="http://schemas.microsoft.com/office/drawing/2014/main" id="{FA5BE4B4-DB25-7BAF-CF17-5357117F734C}"/>
              </a:ext>
            </a:extLst>
          </p:cNvPr>
          <p:cNvGraphicFramePr>
            <a:graphicFrameLocks noGrp="1"/>
          </p:cNvGraphicFramePr>
          <p:nvPr>
            <p:ph idx="1"/>
            <p:extLst>
              <p:ext uri="{D42A27DB-BD31-4B8C-83A1-F6EECF244321}">
                <p14:modId xmlns:p14="http://schemas.microsoft.com/office/powerpoint/2010/main" val="1209791546"/>
              </p:ext>
            </p:extLst>
          </p:nvPr>
        </p:nvGraphicFramePr>
        <p:xfrm>
          <a:off x="4494654" y="457200"/>
          <a:ext cx="7240146"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1402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chemeClr val="accent2"/>
              </a:gs>
              <a:gs pos="100000">
                <a:schemeClr val="accent6">
                  <a:lumMod val="75000"/>
                  <a:alpha val="8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5">
                  <a:alpha val="35000"/>
                </a:schemeClr>
              </a:gs>
              <a:gs pos="100000">
                <a:schemeClr val="accent6">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room with a table and chairs&#10;&#10;Description automatically generated">
            <a:extLst>
              <a:ext uri="{FF2B5EF4-FFF2-40B4-BE49-F238E27FC236}">
                <a16:creationId xmlns:a16="http://schemas.microsoft.com/office/drawing/2014/main" id="{821BA1C6-006C-CD26-537E-00097667B4A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0991" b="-2"/>
          <a:stretch/>
        </p:blipFill>
        <p:spPr>
          <a:xfrm>
            <a:off x="4038599" y="10"/>
            <a:ext cx="8160026" cy="6875809"/>
          </a:xfrm>
          <a:prstGeom prst="rect">
            <a:avLst/>
          </a:prstGeom>
        </p:spPr>
      </p:pic>
      <p:sp>
        <p:nvSpPr>
          <p:cNvPr id="20" name="Freeform: Shape 19">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18F255E-B3CB-7AAD-662A-0DDB923F25E3}"/>
              </a:ext>
            </a:extLst>
          </p:cNvPr>
          <p:cNvSpPr>
            <a:spLocks noGrp="1"/>
          </p:cNvSpPr>
          <p:nvPr>
            <p:ph type="title"/>
          </p:nvPr>
        </p:nvSpPr>
        <p:spPr>
          <a:xfrm>
            <a:off x="463825" y="2950387"/>
            <a:ext cx="3077044" cy="3531403"/>
          </a:xfrm>
        </p:spPr>
        <p:txBody>
          <a:bodyPr vert="horz" lIns="0" tIns="0" rIns="0" bIns="0" rtlCol="0" anchor="t">
            <a:normAutofit/>
          </a:bodyPr>
          <a:lstStyle/>
          <a:p>
            <a:r>
              <a:rPr lang="en-US" sz="3200" spc="750" dirty="0">
                <a:solidFill>
                  <a:schemeClr val="bg1"/>
                </a:solidFill>
              </a:rPr>
              <a:t>HARRY HOOGE’S HAVEN</a:t>
            </a:r>
          </a:p>
        </p:txBody>
      </p:sp>
    </p:spTree>
    <p:extLst>
      <p:ext uri="{BB962C8B-B14F-4D97-AF65-F5344CB8AC3E}">
        <p14:creationId xmlns:p14="http://schemas.microsoft.com/office/powerpoint/2010/main" val="677973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room with a blue tube and a table&#10;&#10;Description automatically generated">
            <a:extLst>
              <a:ext uri="{FF2B5EF4-FFF2-40B4-BE49-F238E27FC236}">
                <a16:creationId xmlns:a16="http://schemas.microsoft.com/office/drawing/2014/main" id="{EDECFC6B-2697-1CA8-46A2-BFA31798C4B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7833" b="6973"/>
          <a:stretch/>
        </p:blipFill>
        <p:spPr>
          <a:xfrm>
            <a:off x="6625" y="10"/>
            <a:ext cx="12192000" cy="6875809"/>
          </a:xfrm>
          <a:prstGeom prst="rect">
            <a:avLst/>
          </a:prstGeom>
        </p:spPr>
      </p:pic>
      <p:sp>
        <p:nvSpPr>
          <p:cNvPr id="16" name="Rectangle 15">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chemeClr val="accent2"/>
              </a:gs>
              <a:gs pos="100000">
                <a:schemeClr val="accent6">
                  <a:lumMod val="75000"/>
                  <a:alpha val="32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5">
                  <a:alpha val="65000"/>
                </a:schemeClr>
              </a:gs>
              <a:gs pos="100000">
                <a:schemeClr val="accent6">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820347B-2723-F0C0-A668-3BE2500CFB57}"/>
              </a:ext>
            </a:extLst>
          </p:cNvPr>
          <p:cNvSpPr>
            <a:spLocks noGrp="1"/>
          </p:cNvSpPr>
          <p:nvPr>
            <p:ph type="title"/>
          </p:nvPr>
        </p:nvSpPr>
        <p:spPr>
          <a:xfrm>
            <a:off x="334370" y="2950387"/>
            <a:ext cx="3245409" cy="3531403"/>
          </a:xfrm>
        </p:spPr>
        <p:txBody>
          <a:bodyPr vert="horz" lIns="0" tIns="0" rIns="0" bIns="0" rtlCol="0" anchor="t">
            <a:normAutofit/>
          </a:bodyPr>
          <a:lstStyle/>
          <a:p>
            <a:pPr algn="r"/>
            <a:r>
              <a:rPr lang="en-US" sz="3200" spc="750" dirty="0">
                <a:solidFill>
                  <a:schemeClr val="bg1"/>
                </a:solidFill>
              </a:rPr>
              <a:t>HARRY HOOGE’S HAVEN</a:t>
            </a:r>
          </a:p>
        </p:txBody>
      </p:sp>
    </p:spTree>
    <p:extLst>
      <p:ext uri="{BB962C8B-B14F-4D97-AF65-F5344CB8AC3E}">
        <p14:creationId xmlns:p14="http://schemas.microsoft.com/office/powerpoint/2010/main" val="1705215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32">
            <a:extLst>
              <a:ext uri="{FF2B5EF4-FFF2-40B4-BE49-F238E27FC236}">
                <a16:creationId xmlns:a16="http://schemas.microsoft.com/office/drawing/2014/main" id="{F82025A0-5D1F-4054-8273-6A919D75D2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6244B84-452A-4BE8-BEA4-A7CCA098C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1793"/>
            <a:ext cx="12193492" cy="6869793"/>
          </a:xfrm>
          <a:prstGeom prst="rect">
            <a:avLst/>
          </a:prstGeom>
          <a:gradFill>
            <a:gsLst>
              <a:gs pos="0">
                <a:schemeClr val="accent5">
                  <a:alpha val="83000"/>
                </a:schemeClr>
              </a:gs>
              <a:gs pos="100000">
                <a:schemeClr val="accent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6220EA9-AB07-4E8F-9E57-B281453FF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714750" y="-1068668"/>
            <a:ext cx="6439521" cy="8517963"/>
          </a:xfrm>
          <a:prstGeom prst="rect">
            <a:avLst/>
          </a:prstGeom>
          <a:gradFill>
            <a:gsLst>
              <a:gs pos="51000">
                <a:schemeClr val="accent2">
                  <a:lumMod val="60000"/>
                  <a:lumOff val="40000"/>
                  <a:alpha val="33000"/>
                </a:schemeClr>
              </a:gs>
              <a:gs pos="100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CC44646F-1A59-47A2-AD5D-54DCAECD5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1102" y="-2661103"/>
            <a:ext cx="6869793" cy="12191998"/>
          </a:xfrm>
          <a:prstGeom prst="rect">
            <a:avLst/>
          </a:prstGeom>
          <a:gradFill>
            <a:gsLst>
              <a:gs pos="6000">
                <a:schemeClr val="accent2">
                  <a:alpha val="45000"/>
                </a:schemeClr>
              </a:gs>
              <a:gs pos="74000">
                <a:schemeClr val="accent4">
                  <a:alpha val="2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C7544BED-FB42-4737-9370-482C3CE0D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49752" y="-3761546"/>
            <a:ext cx="4692495" cy="12192001"/>
          </a:xfrm>
          <a:prstGeom prst="rect">
            <a:avLst/>
          </a:prstGeom>
          <a:gradFill>
            <a:gsLst>
              <a:gs pos="0">
                <a:schemeClr val="accent4">
                  <a:alpha val="0"/>
                </a:schemeClr>
              </a:gs>
              <a:gs pos="99000">
                <a:schemeClr val="accent5">
                  <a:alpha val="32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5DCD64-C831-8E14-5388-604E252F2C45}"/>
              </a:ext>
            </a:extLst>
          </p:cNvPr>
          <p:cNvSpPr>
            <a:spLocks noGrp="1"/>
          </p:cNvSpPr>
          <p:nvPr>
            <p:ph type="title"/>
          </p:nvPr>
        </p:nvSpPr>
        <p:spPr>
          <a:xfrm>
            <a:off x="940820" y="696199"/>
            <a:ext cx="10353774" cy="950759"/>
          </a:xfrm>
        </p:spPr>
        <p:txBody>
          <a:bodyPr vert="horz" lIns="0" tIns="0" rIns="0" bIns="0" rtlCol="0" anchor="ctr">
            <a:normAutofit/>
          </a:bodyPr>
          <a:lstStyle/>
          <a:p>
            <a:pPr algn="ctr"/>
            <a:r>
              <a:rPr lang="en-US" sz="3200" spc="750" dirty="0">
                <a:solidFill>
                  <a:schemeClr val="bg1"/>
                </a:solidFill>
              </a:rPr>
              <a:t>SIGN IN/OUT; STATIONS</a:t>
            </a:r>
          </a:p>
        </p:txBody>
      </p:sp>
      <p:pic>
        <p:nvPicPr>
          <p:cNvPr id="15" name="Picture 14" descr="A table with a few posters&#10;&#10;Description automatically generated with medium confidence">
            <a:extLst>
              <a:ext uri="{FF2B5EF4-FFF2-40B4-BE49-F238E27FC236}">
                <a16:creationId xmlns:a16="http://schemas.microsoft.com/office/drawing/2014/main" id="{1F52D2E3-C4D7-6E05-1BD4-E89FF6E2F3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H="1" flipV="1">
            <a:off x="2095626" y="1394106"/>
            <a:ext cx="3304309" cy="4405746"/>
          </a:xfrm>
          <a:prstGeom prst="rect">
            <a:avLst/>
          </a:prstGeom>
        </p:spPr>
      </p:pic>
      <p:pic>
        <p:nvPicPr>
          <p:cNvPr id="11" name="Content Placeholder 10" descr="A white pad with writing on it&#10;&#10;Description automatically generated">
            <a:extLst>
              <a:ext uri="{FF2B5EF4-FFF2-40B4-BE49-F238E27FC236}">
                <a16:creationId xmlns:a16="http://schemas.microsoft.com/office/drawing/2014/main" id="{006D92DE-723B-4B32-886B-53024590986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64699" y="1944824"/>
            <a:ext cx="3151533" cy="4202045"/>
          </a:xfrm>
          <a:prstGeom prst="rect">
            <a:avLst/>
          </a:prstGeom>
        </p:spPr>
      </p:pic>
    </p:spTree>
    <p:extLst>
      <p:ext uri="{BB962C8B-B14F-4D97-AF65-F5344CB8AC3E}">
        <p14:creationId xmlns:p14="http://schemas.microsoft.com/office/powerpoint/2010/main" val="181867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5EAE-C3E6-124F-44B5-39CF46EB6502}"/>
              </a:ext>
            </a:extLst>
          </p:cNvPr>
          <p:cNvSpPr>
            <a:spLocks noGrp="1"/>
          </p:cNvSpPr>
          <p:nvPr>
            <p:ph type="title"/>
          </p:nvPr>
        </p:nvSpPr>
        <p:spPr/>
        <p:txBody>
          <a:bodyPr/>
          <a:lstStyle/>
          <a:p>
            <a:r>
              <a:rPr lang="en-US" dirty="0"/>
              <a:t>HIGHLAND PARK: THE NEST</a:t>
            </a:r>
          </a:p>
        </p:txBody>
      </p:sp>
      <p:sp>
        <p:nvSpPr>
          <p:cNvPr id="3" name="Content Placeholder 2">
            <a:extLst>
              <a:ext uri="{FF2B5EF4-FFF2-40B4-BE49-F238E27FC236}">
                <a16:creationId xmlns:a16="http://schemas.microsoft.com/office/drawing/2014/main" id="{B8463C3D-A4D6-F04B-CB65-77AB220711C0}"/>
              </a:ext>
            </a:extLst>
          </p:cNvPr>
          <p:cNvSpPr>
            <a:spLocks noGrp="1"/>
          </p:cNvSpPr>
          <p:nvPr>
            <p:ph idx="1"/>
          </p:nvPr>
        </p:nvSpPr>
        <p:spPr/>
        <p:txBody>
          <a:bodyPr/>
          <a:lstStyle/>
          <a:p>
            <a:endParaRPr lang="en-US" dirty="0">
              <a:hlinkClick r:id="rId3"/>
            </a:endParaRPr>
          </a:p>
          <a:p>
            <a:endParaRPr lang="en-US" dirty="0">
              <a:hlinkClick r:id="rId3"/>
            </a:endParaRPr>
          </a:p>
          <a:p>
            <a:r>
              <a:rPr lang="en-US" dirty="0">
                <a:hlinkClick r:id="rId3"/>
              </a:rPr>
              <a:t>The Nest Room Tour.MOV</a:t>
            </a:r>
            <a:endParaRPr lang="en-US" dirty="0"/>
          </a:p>
          <a:p>
            <a:endParaRPr lang="en-US" dirty="0"/>
          </a:p>
        </p:txBody>
      </p:sp>
    </p:spTree>
    <p:extLst>
      <p:ext uri="{BB962C8B-B14F-4D97-AF65-F5344CB8AC3E}">
        <p14:creationId xmlns:p14="http://schemas.microsoft.com/office/powerpoint/2010/main" val="687917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8CF1B1A9-81D7-475B-9773-FA69E2D6C2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Vibrant green forest">
            <a:extLst>
              <a:ext uri="{FF2B5EF4-FFF2-40B4-BE49-F238E27FC236}">
                <a16:creationId xmlns:a16="http://schemas.microsoft.com/office/drawing/2014/main" id="{35E324D2-96EA-FC1C-C51E-A96FB1F56ABA}"/>
              </a:ext>
            </a:extLst>
          </p:cNvPr>
          <p:cNvPicPr>
            <a:picLocks noChangeAspect="1"/>
          </p:cNvPicPr>
          <p:nvPr/>
        </p:nvPicPr>
        <p:blipFill rotWithShape="1">
          <a:blip r:embed="rId2">
            <a:alphaModFix amt="44000"/>
          </a:blip>
          <a:srcRect t="8782" b="6948"/>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825938E3-FCDD-4147-B4EC-232316751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48" y="-808"/>
            <a:ext cx="12188952" cy="3191317"/>
          </a:xfrm>
          <a:prstGeom prst="rect">
            <a:avLst/>
          </a:prstGeom>
          <a:gradFill>
            <a:gsLst>
              <a:gs pos="42000">
                <a:schemeClr val="tx1">
                  <a:alpha val="23000"/>
                </a:schemeClr>
              </a:gs>
              <a:gs pos="0">
                <a:schemeClr val="tx1">
                  <a:alpha val="0"/>
                </a:schemeClr>
              </a:gs>
              <a:gs pos="100000">
                <a:schemeClr val="tx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581839-F8E5-D739-A434-AD70FBD3DAD8}"/>
              </a:ext>
            </a:extLst>
          </p:cNvPr>
          <p:cNvSpPr>
            <a:spLocks noGrp="1"/>
          </p:cNvSpPr>
          <p:nvPr>
            <p:ph type="title"/>
          </p:nvPr>
        </p:nvSpPr>
        <p:spPr>
          <a:xfrm>
            <a:off x="1524000" y="516834"/>
            <a:ext cx="9144000" cy="1304013"/>
          </a:xfrm>
        </p:spPr>
        <p:txBody>
          <a:bodyPr vert="horz" lIns="0" tIns="0" rIns="0" bIns="0" rtlCol="0" anchor="b">
            <a:normAutofit/>
          </a:bodyPr>
          <a:lstStyle/>
          <a:p>
            <a:pPr algn="ctr"/>
            <a:r>
              <a:rPr lang="en-US" sz="4000" spc="750" dirty="0">
                <a:solidFill>
                  <a:srgbClr val="FFFFFF"/>
                </a:solidFill>
              </a:rPr>
              <a:t>MAPLE RIDGE: THE GROVE</a:t>
            </a:r>
          </a:p>
        </p:txBody>
      </p:sp>
      <p:sp>
        <p:nvSpPr>
          <p:cNvPr id="3" name="Content Placeholder 2">
            <a:extLst>
              <a:ext uri="{FF2B5EF4-FFF2-40B4-BE49-F238E27FC236}">
                <a16:creationId xmlns:a16="http://schemas.microsoft.com/office/drawing/2014/main" id="{D53429BD-2385-8588-5FF2-16B34495143C}"/>
              </a:ext>
            </a:extLst>
          </p:cNvPr>
          <p:cNvSpPr>
            <a:spLocks noGrp="1"/>
          </p:cNvSpPr>
          <p:nvPr>
            <p:ph idx="1"/>
          </p:nvPr>
        </p:nvSpPr>
        <p:spPr>
          <a:xfrm>
            <a:off x="2242268" y="1900362"/>
            <a:ext cx="7569642" cy="890545"/>
          </a:xfrm>
        </p:spPr>
        <p:txBody>
          <a:bodyPr vert="horz" lIns="0" tIns="0" rIns="0" bIns="0" rtlCol="0">
            <a:noAutofit/>
          </a:bodyPr>
          <a:lstStyle/>
          <a:p>
            <a:pPr marL="0" indent="0" algn="ctr">
              <a:lnSpc>
                <a:spcPct val="150000"/>
              </a:lnSpc>
              <a:buNone/>
            </a:pPr>
            <a:r>
              <a:rPr lang="en-US" sz="2400" b="1" cap="all" spc="600" dirty="0">
                <a:solidFill>
                  <a:schemeClr val="bg1"/>
                </a:solidFill>
                <a:hlinkClick r:id="rId3">
                  <a:extLst>
                    <a:ext uri="{A12FA001-AC4F-418D-AE19-62706E023703}">
                      <ahyp:hlinkClr xmlns:ahyp="http://schemas.microsoft.com/office/drawing/2018/hyperlinkcolor" val="tx"/>
                    </a:ext>
                  </a:extLst>
                </a:hlinkClick>
              </a:rPr>
              <a:t>The Grove.MOV (sharepoint.com)</a:t>
            </a:r>
            <a:endParaRPr lang="en-US" sz="2400" b="1" cap="all" spc="600" dirty="0">
              <a:solidFill>
                <a:schemeClr val="bg1"/>
              </a:solidFill>
            </a:endParaRPr>
          </a:p>
        </p:txBody>
      </p:sp>
      <p:sp>
        <p:nvSpPr>
          <p:cNvPr id="17" name="Rectangle 16">
            <a:extLst>
              <a:ext uri="{FF2B5EF4-FFF2-40B4-BE49-F238E27FC236}">
                <a16:creationId xmlns:a16="http://schemas.microsoft.com/office/drawing/2014/main" id="{9AA75596-FA3D-4A75-A3CB-443E14CBF5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372"/>
            <a:ext cx="12192000" cy="456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F5FBB9B-488E-47BA-9CA3-8CC9C7D157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3574FE0-C6E5-4148-8CC5-56169A790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171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GradientRiseVTI">
  <a:themeElements>
    <a:clrScheme name="AnalogousFromLightSeedRightStep">
      <a:dk1>
        <a:srgbClr val="000000"/>
      </a:dk1>
      <a:lt1>
        <a:srgbClr val="FFFFFF"/>
      </a:lt1>
      <a:dk2>
        <a:srgbClr val="412440"/>
      </a:dk2>
      <a:lt2>
        <a:srgbClr val="E8E4E2"/>
      </a:lt2>
      <a:accent1>
        <a:srgbClr val="81A7BB"/>
      </a:accent1>
      <a:accent2>
        <a:srgbClr val="7F8DBA"/>
      </a:accent2>
      <a:accent3>
        <a:srgbClr val="9F96C6"/>
      </a:accent3>
      <a:accent4>
        <a:srgbClr val="A27FBA"/>
      </a:accent4>
      <a:accent5>
        <a:srgbClr val="C492C3"/>
      </a:accent5>
      <a:accent6>
        <a:srgbClr val="BA7FA0"/>
      </a:accent6>
      <a:hlink>
        <a:srgbClr val="A7775C"/>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391</Words>
  <Application>Microsoft Office PowerPoint</Application>
  <PresentationFormat>Widescreen</PresentationFormat>
  <Paragraphs>46</Paragraphs>
  <Slides>18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Avenir Next LT Pro</vt:lpstr>
      <vt:lpstr>Calibri</vt:lpstr>
      <vt:lpstr>GradientRiseVTI</vt:lpstr>
      <vt:lpstr>REGULATION SPACES IN SD42 SCHOOLS</vt:lpstr>
      <vt:lpstr>THE SPA OR THE GYM?</vt:lpstr>
      <vt:lpstr>New “spa” spaces IN sd42</vt:lpstr>
      <vt:lpstr>KEY COMPONENTS</vt:lpstr>
      <vt:lpstr>HARRY HOOGE’S HAVEN</vt:lpstr>
      <vt:lpstr>HARRY HOOGE’S HAVEN</vt:lpstr>
      <vt:lpstr>SIGN IN/OUT; STATIONS</vt:lpstr>
      <vt:lpstr>HIGHLAND PARK: THE NEST</vt:lpstr>
      <vt:lpstr>MAPLE RIDGE: THE GROVE</vt:lpstr>
      <vt:lpstr>DAVIE JONES: THE REEF</vt:lpstr>
      <vt:lpstr>Davie Jones: THE REEF</vt:lpstr>
      <vt:lpstr>HAMMOND: THE OASIS</vt:lpstr>
      <vt:lpstr>MRE: CALM CORNER IN HALLWAY</vt:lpstr>
      <vt:lpstr>‘GYM’/ACTIVE SPACES</vt:lpstr>
      <vt:lpstr>CLASSROOM DESIGN INSPIRATION: MME CUNLIFFE @ LV</vt:lpstr>
      <vt:lpstr>Ms. LeiEr’s Classroom GE</vt:lpstr>
      <vt:lpstr>ALOUETTE ELEMENTARY OFFICE</vt:lpstr>
      <vt:lpstr>RESOURCES</vt:lpstr>
    </vt:vector>
  </TitlesOfParts>
  <Company>SD42 Maple Ridge Pitt Meadows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DESIGN IN SD42 SCHOOLS</dc:title>
  <dc:creator>Chelsea Hordichuk</dc:creator>
  <cp:lastModifiedBy>Chelsea Hordichuk</cp:lastModifiedBy>
  <cp:revision>15</cp:revision>
  <dcterms:created xsi:type="dcterms:W3CDTF">2023-12-01T22:10:49Z</dcterms:created>
  <dcterms:modified xsi:type="dcterms:W3CDTF">2024-04-15T19:20:11Z</dcterms:modified>
</cp:coreProperties>
</file>